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1" r:id="rId2"/>
    <p:sldId id="257" r:id="rId3"/>
    <p:sldId id="269" r:id="rId4"/>
    <p:sldId id="260" r:id="rId5"/>
    <p:sldId id="272" r:id="rId6"/>
    <p:sldId id="273" r:id="rId7"/>
    <p:sldId id="274" r:id="rId8"/>
    <p:sldId id="328" r:id="rId9"/>
    <p:sldId id="313" r:id="rId10"/>
    <p:sldId id="278" r:id="rId11"/>
    <p:sldId id="311" r:id="rId12"/>
    <p:sldId id="280" r:id="rId13"/>
    <p:sldId id="281" r:id="rId14"/>
    <p:sldId id="282" r:id="rId15"/>
    <p:sldId id="285" r:id="rId16"/>
    <p:sldId id="283" r:id="rId17"/>
    <p:sldId id="284" r:id="rId18"/>
    <p:sldId id="286" r:id="rId19"/>
    <p:sldId id="287" r:id="rId20"/>
    <p:sldId id="314" r:id="rId21"/>
    <p:sldId id="315" r:id="rId22"/>
    <p:sldId id="316" r:id="rId23"/>
    <p:sldId id="317" r:id="rId24"/>
    <p:sldId id="291" r:id="rId25"/>
    <p:sldId id="292" r:id="rId26"/>
    <p:sldId id="318" r:id="rId27"/>
    <p:sldId id="295" r:id="rId28"/>
    <p:sldId id="296" r:id="rId29"/>
    <p:sldId id="297" r:id="rId30"/>
    <p:sldId id="319" r:id="rId31"/>
    <p:sldId id="320" r:id="rId32"/>
    <p:sldId id="321" r:id="rId33"/>
    <p:sldId id="322" r:id="rId34"/>
    <p:sldId id="330" r:id="rId35"/>
    <p:sldId id="324" r:id="rId36"/>
    <p:sldId id="325" r:id="rId37"/>
    <p:sldId id="326" r:id="rId38"/>
    <p:sldId id="312" r:id="rId39"/>
    <p:sldId id="256" r:id="rId40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ler, Melanie" initials="AM" lastIdx="28" clrIdx="0">
    <p:extLst>
      <p:ext uri="{19B8F6BF-5375-455C-9EA6-DF929625EA0E}">
        <p15:presenceInfo xmlns:p15="http://schemas.microsoft.com/office/powerpoint/2012/main" userId="S-1-5-21-1181185089-2005350570-1792151419-1273" providerId="AD"/>
      </p:ext>
    </p:extLst>
  </p:cmAuthor>
  <p:cmAuthor id="2" name="Dash, Kim" initials="DK" lastIdx="8" clrIdx="1">
    <p:extLst>
      <p:ext uri="{19B8F6BF-5375-455C-9EA6-DF929625EA0E}">
        <p15:presenceInfo xmlns:p15="http://schemas.microsoft.com/office/powerpoint/2012/main" userId="S-1-5-21-1181185089-2005350570-1792151419-127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777777"/>
    <a:srgbClr val="5F5F5F"/>
    <a:srgbClr val="B2B3B2"/>
    <a:srgbClr val="3AB6DF"/>
    <a:srgbClr val="FFE5A3"/>
    <a:srgbClr val="FFB500"/>
    <a:srgbClr val="F2F2F2"/>
    <a:srgbClr val="23466B"/>
    <a:srgbClr val="276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8525" autoAdjust="0"/>
  </p:normalViewPr>
  <p:slideViewPr>
    <p:cSldViewPr snapToGrid="0" snapToObjects="1">
      <p:cViewPr varScale="1">
        <p:scale>
          <a:sx n="63" d="100"/>
          <a:sy n="63" d="100"/>
        </p:scale>
        <p:origin x="2316" y="4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BA620-F9A3-4509-8DA7-AFBBDC7AD87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3B4FF33B-4B36-4C5A-980E-88DBB1E7FE6C}" type="pres">
      <dgm:prSet presAssocID="{72DBA620-F9A3-4509-8DA7-AFBBDC7AD8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A5887458-1955-4E8E-88B1-51D97F854C11}" type="presOf" srcId="{72DBA620-F9A3-4509-8DA7-AFBBDC7AD878}" destId="{3B4FF33B-4B36-4C5A-980E-88DBB1E7FE6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BB488-0CA4-814A-A7A2-533EBC46B418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EDF0E-C3B4-F849-B605-70F01BC6B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28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0D471-F43E-8646-9C6A-E58AF36FC28C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2F050-95FB-194D-B32C-D0852D39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9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48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09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5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97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51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17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90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1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4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81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57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2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3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00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26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91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70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53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832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30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4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78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6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66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838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2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541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29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865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72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22425" y="342900"/>
            <a:ext cx="3646488" cy="2052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421" y="2471818"/>
            <a:ext cx="5485158" cy="483120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sz="11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sz="11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FE22EE-04DE-4E1C-BBA5-A341FD9A7E68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8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06550" y="501650"/>
            <a:ext cx="3683000" cy="2073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421" y="2701354"/>
            <a:ext cx="5485158" cy="496236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2171" indent="-16217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100" i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333C0-3A28-4F8F-BB1D-BCFBE3A7607D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52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04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F050-95FB-194D-B32C-D0852D396D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83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C799-D066-9240-8E33-D896C365C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2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431" y="3483701"/>
            <a:ext cx="8190429" cy="1470025"/>
          </a:xfrm>
        </p:spPr>
        <p:txBody>
          <a:bodyPr/>
          <a:lstStyle>
            <a:lvl1pPr algn="l">
              <a:defRPr sz="4400" baseline="0">
                <a:solidFill>
                  <a:srgbClr val="B2B3B2"/>
                </a:solidFill>
              </a:defRPr>
            </a:lvl1pPr>
          </a:lstStyle>
          <a:p>
            <a:r>
              <a:rPr lang="en-US" sz="5000" dirty="0" smtClean="0">
                <a:solidFill>
                  <a:schemeClr val="bg1"/>
                </a:solidFill>
                <a:latin typeface="Arial"/>
                <a:cs typeface="Arial"/>
              </a:rPr>
              <a:t>PLACE PPT</a:t>
            </a:r>
            <a:br>
              <a:rPr lang="en-US" sz="5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PRESENTATION</a:t>
            </a:r>
            <a:b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TITLE HERE</a:t>
            </a:r>
            <a:r>
              <a:rPr lang="en-US" sz="5000" dirty="0" smtClean="0">
                <a:solidFill>
                  <a:srgbClr val="B2B3B2"/>
                </a:solidFill>
                <a:latin typeface="Arial"/>
                <a:cs typeface="Arial"/>
              </a:rPr>
              <a:t> </a:t>
            </a:r>
            <a:br>
              <a:rPr lang="en-US" sz="5000" dirty="0" smtClean="0">
                <a:solidFill>
                  <a:srgbClr val="B2B3B2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2857143"/>
            <a:ext cx="110066" cy="2065868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revention_Solutions_symbol_white_outlines.emf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747" y="4923011"/>
            <a:ext cx="2118622" cy="2153932"/>
          </a:xfrm>
          <a:prstGeom prst="rect">
            <a:avLst/>
          </a:prstGeom>
        </p:spPr>
      </p:pic>
      <p:pic>
        <p:nvPicPr>
          <p:cNvPr id="13" name="Picture 12" descr="Prevention_Solutions_symbol_white_outlines.emf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783" y="-1409588"/>
            <a:ext cx="2118622" cy="2153932"/>
          </a:xfrm>
          <a:prstGeom prst="rect">
            <a:avLst/>
          </a:prstGeom>
        </p:spPr>
      </p:pic>
      <p:pic>
        <p:nvPicPr>
          <p:cNvPr id="14" name="Picture 13" descr="Prevention_Solutions_Horizontal_cymk white text outlined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84" y="1378458"/>
            <a:ext cx="3626449" cy="691066"/>
          </a:xfrm>
          <a:prstGeom prst="rect">
            <a:avLst/>
          </a:prstGeom>
        </p:spPr>
      </p:pic>
      <p:pic>
        <p:nvPicPr>
          <p:cNvPr id="15" name="Picture 14" descr="EDC Square_Dark Background.pdf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0" t="29630" r="27115" b="31111"/>
          <a:stretch/>
        </p:blipFill>
        <p:spPr>
          <a:xfrm>
            <a:off x="8782860" y="3784915"/>
            <a:ext cx="2263209" cy="13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26" y="330188"/>
            <a:ext cx="10466541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4814" y="1617127"/>
            <a:ext cx="4932385" cy="4525963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600" kern="1200" baseline="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lorem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ipsum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dolor sit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amet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consectetur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magna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veniam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nost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rud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commodo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consequat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.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Duis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aute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irure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dolor in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repre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henderit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in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voluptate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velit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.</a:t>
            </a:r>
          </a:p>
          <a:p>
            <a:pPr lvl="0"/>
            <a:endParaRPr lang="en-US" dirty="0" smtClean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45067" y="1464733"/>
            <a:ext cx="10007600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59259" y="1617127"/>
            <a:ext cx="4965941" cy="4525963"/>
          </a:xfrm>
        </p:spPr>
        <p:txBody>
          <a:bodyPr/>
          <a:lstStyle>
            <a:lvl1pPr marL="0" indent="0">
              <a:buNone/>
              <a:defRPr lang="en-US" sz="26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lorem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ipsum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dolor sit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amet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consectetur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magna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veniam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nost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rud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commodo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consequat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.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Duis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aute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irure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dolor in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repre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henderit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in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voluptate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velit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12" name="Picture 11" descr="Prevention_Solutions_symbol_cymk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1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8" hasCustomPrompt="1"/>
          </p:nvPr>
        </p:nvSpPr>
        <p:spPr>
          <a:xfrm>
            <a:off x="9122280" y="1727199"/>
            <a:ext cx="2578653" cy="63500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b="1" kern="1200" dirty="0" smtClean="0">
                <a:solidFill>
                  <a:srgbClr val="27628E"/>
                </a:solidFill>
                <a:latin typeface="Arial"/>
                <a:ea typeface="+mn-ea"/>
                <a:cs typeface="Arial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9122280" y="2260600"/>
            <a:ext cx="2578653" cy="32935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400" kern="1200" baseline="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 lorem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Ut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</a:t>
            </a:r>
            <a:r>
              <a:rPr lang="en-US" dirty="0" smtClean="0"/>
              <a:t> </a:t>
            </a:r>
            <a:r>
              <a:rPr lang="en-US" dirty="0" err="1" smtClean="0"/>
              <a:t>rud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commodo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</a:t>
            </a:r>
            <a:r>
              <a:rPr lang="en-US" dirty="0" smtClean="0"/>
              <a:t> </a:t>
            </a:r>
            <a:r>
              <a:rPr lang="en-US" dirty="0" err="1" smtClean="0"/>
              <a:t>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26" y="330188"/>
            <a:ext cx="10466541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4814" y="1727199"/>
            <a:ext cx="2578653" cy="63500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b="1" kern="1200" dirty="0" smtClean="0">
                <a:solidFill>
                  <a:srgbClr val="27628E"/>
                </a:solidFill>
                <a:latin typeface="Arial"/>
                <a:ea typeface="+mn-ea"/>
                <a:cs typeface="Arial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45067" y="1464733"/>
            <a:ext cx="10007600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4814" y="2260600"/>
            <a:ext cx="2578653" cy="240453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400" kern="1200" baseline="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 lorem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Ut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</a:t>
            </a:r>
            <a:r>
              <a:rPr lang="en-US" dirty="0" smtClean="0"/>
              <a:t> </a:t>
            </a:r>
            <a:r>
              <a:rPr lang="en-US" dirty="0" err="1" smtClean="0"/>
              <a:t>rud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commodo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</a:t>
            </a:r>
            <a:r>
              <a:rPr lang="en-US" dirty="0" smtClean="0"/>
              <a:t> </a:t>
            </a:r>
            <a:r>
              <a:rPr lang="en-US" dirty="0" err="1" smtClean="0"/>
              <a:t>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68147" y="1727199"/>
            <a:ext cx="2578653" cy="63500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b="1" kern="1200" dirty="0" smtClean="0">
                <a:solidFill>
                  <a:srgbClr val="27628E"/>
                </a:solidFill>
                <a:latin typeface="Arial"/>
                <a:ea typeface="+mn-ea"/>
                <a:cs typeface="Arial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568147" y="2260600"/>
            <a:ext cx="2578653" cy="240453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400" kern="1200" baseline="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 lorem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Ut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</a:t>
            </a:r>
            <a:r>
              <a:rPr lang="en-US" dirty="0" smtClean="0"/>
              <a:t> </a:t>
            </a:r>
            <a:r>
              <a:rPr lang="en-US" dirty="0" err="1" smtClean="0"/>
              <a:t>rud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commodo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</a:t>
            </a:r>
            <a:r>
              <a:rPr lang="en-US" dirty="0" smtClean="0"/>
              <a:t> </a:t>
            </a:r>
            <a:r>
              <a:rPr lang="en-US" dirty="0" err="1" smtClean="0"/>
              <a:t>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376037" y="1727198"/>
            <a:ext cx="2578653" cy="63500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b="1" kern="1200" dirty="0" smtClean="0">
                <a:solidFill>
                  <a:srgbClr val="27628E"/>
                </a:solidFill>
                <a:latin typeface="Arial"/>
                <a:ea typeface="+mn-ea"/>
                <a:cs typeface="Arial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76037" y="2260599"/>
            <a:ext cx="2578653" cy="240453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400" kern="1200" baseline="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text styles lorem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Ut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</a:t>
            </a:r>
            <a:r>
              <a:rPr lang="en-US" dirty="0" smtClean="0"/>
              <a:t> </a:t>
            </a:r>
            <a:r>
              <a:rPr lang="en-US" dirty="0" err="1" smtClean="0"/>
              <a:t>rud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commodo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</a:t>
            </a:r>
            <a:r>
              <a:rPr lang="en-US" dirty="0" smtClean="0"/>
              <a:t> </a:t>
            </a:r>
            <a:r>
              <a:rPr lang="en-US" dirty="0" err="1" smtClean="0"/>
              <a:t>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. </a:t>
            </a:r>
          </a:p>
        </p:txBody>
      </p:sp>
      <p:pic>
        <p:nvPicPr>
          <p:cNvPr id="24" name="Picture 23" descr="Prevention_Solutions_symbol_cymk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0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arkwid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729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96346" y="2315456"/>
            <a:ext cx="10986053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B500"/>
                </a:solidFill>
                <a:latin typeface="Arial"/>
                <a:cs typeface="Arial"/>
              </a:rPr>
              <a:t>Prevention is our business.</a:t>
            </a:r>
            <a:r>
              <a:rPr lang="en-US" sz="5000" dirty="0" smtClean="0">
                <a:solidFill>
                  <a:srgbClr val="B2B3B2"/>
                </a:solidFill>
                <a:latin typeface="Arial"/>
                <a:cs typeface="Arial"/>
              </a:rPr>
              <a:t/>
            </a:r>
            <a:br>
              <a:rPr lang="en-US" sz="5000" dirty="0" smtClean="0">
                <a:solidFill>
                  <a:srgbClr val="B2B3B2"/>
                </a:solidFill>
                <a:latin typeface="Arial"/>
                <a:cs typeface="Arial"/>
              </a:rPr>
            </a:br>
            <a:r>
              <a:rPr lang="en-US" sz="5330" dirty="0" smtClean="0">
                <a:solidFill>
                  <a:schemeClr val="bg1"/>
                </a:solidFill>
                <a:latin typeface="Arial"/>
                <a:cs typeface="Arial"/>
              </a:rPr>
              <a:t>Training your prevention </a:t>
            </a:r>
          </a:p>
          <a:p>
            <a:pPr algn="ctr"/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Workforce is our passion. </a:t>
            </a:r>
          </a:p>
        </p:txBody>
      </p:sp>
    </p:spTree>
    <p:extLst>
      <p:ext uri="{BB962C8B-B14F-4D97-AF65-F5344CB8AC3E}">
        <p14:creationId xmlns:p14="http://schemas.microsoft.com/office/powerpoint/2010/main" val="195501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68380" y="3094039"/>
            <a:ext cx="3093003" cy="2544757"/>
          </a:xfrm>
          <a:noFill/>
        </p:spPr>
        <p:txBody>
          <a:bodyPr>
            <a:normAutofit/>
          </a:bodyPr>
          <a:lstStyle>
            <a:lvl1pPr marL="0" indent="0">
              <a:buNone/>
              <a:defRPr lang="en-US" sz="18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Short blurb about presenter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onsectetur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magnarge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ven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iam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nost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rudrt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commodo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consequat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</a:t>
            </a:r>
            <a:endParaRPr lang="en-US" sz="1600" dirty="0">
              <a:solidFill>
                <a:srgbClr val="3AB6DF"/>
              </a:solidFill>
              <a:latin typeface="Calibri"/>
              <a:cs typeface="Calibri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266329" y="3082657"/>
            <a:ext cx="3109937" cy="2544757"/>
          </a:xfrm>
          <a:noFill/>
        </p:spPr>
        <p:txBody>
          <a:bodyPr/>
          <a:lstStyle>
            <a:lvl1pPr marL="0" indent="0">
              <a:buNone/>
              <a:defRPr lang="en-US" sz="20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Short blurb about presenter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onsectetur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magnarge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ven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iam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nost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rudrt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commodo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consequat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</a:t>
            </a:r>
            <a:endParaRPr lang="en-US" sz="1600" dirty="0">
              <a:solidFill>
                <a:srgbClr val="3AB6D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149" y="3090330"/>
            <a:ext cx="3099352" cy="2964125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lang="en-US" sz="1800" kern="1200" dirty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Short blurb about presenter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onsectetur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magnarge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ven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iam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nost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rudrt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commodo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consequat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</a:t>
            </a:r>
            <a:endParaRPr lang="en-US" sz="1600" dirty="0">
              <a:solidFill>
                <a:srgbClr val="3AB6DF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26" y="330188"/>
            <a:ext cx="10466541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745067" y="1464733"/>
            <a:ext cx="10007600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1744141" y="1811866"/>
            <a:ext cx="999067" cy="999067"/>
          </a:xfrm>
          <a:prstGeom prst="ellipse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5549988" y="1811866"/>
            <a:ext cx="999067" cy="999067"/>
          </a:xfrm>
          <a:prstGeom prst="ellipse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9347368" y="1811866"/>
            <a:ext cx="999067" cy="999067"/>
          </a:xfrm>
          <a:prstGeom prst="ellipse">
            <a:avLst/>
          </a:prstGeom>
          <a:solidFill>
            <a:srgbClr val="7777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person up steps.e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55" y="1955126"/>
            <a:ext cx="801225" cy="708998"/>
          </a:xfrm>
          <a:prstGeom prst="rect">
            <a:avLst/>
          </a:prstGeom>
        </p:spPr>
      </p:pic>
      <p:pic>
        <p:nvPicPr>
          <p:cNvPr id="21" name="Picture 20" descr="shutterstock_763892725puzzle.e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971" y="1955125"/>
            <a:ext cx="741315" cy="754207"/>
          </a:xfrm>
          <a:prstGeom prst="rect">
            <a:avLst/>
          </a:prstGeom>
        </p:spPr>
      </p:pic>
      <p:pic>
        <p:nvPicPr>
          <p:cNvPr id="22" name="Picture 21" descr="checklist.em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979" y="1955125"/>
            <a:ext cx="529846" cy="690032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721234" y="5530850"/>
            <a:ext cx="3025267" cy="9736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4536117" y="5530850"/>
            <a:ext cx="3025267" cy="97367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8351000" y="5530850"/>
            <a:ext cx="3025267" cy="97367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Prevention_Solutions_symbol_cymk_300p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17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431" y="3483701"/>
            <a:ext cx="10360501" cy="1470025"/>
          </a:xfrm>
        </p:spPr>
        <p:txBody>
          <a:bodyPr/>
          <a:lstStyle>
            <a:lvl1pPr algn="l">
              <a:defRPr sz="4400" baseline="0">
                <a:solidFill>
                  <a:srgbClr val="B2B3B2"/>
                </a:solidFill>
              </a:defRPr>
            </a:lvl1pPr>
          </a:lstStyle>
          <a:p>
            <a:r>
              <a:rPr lang="en-US" sz="5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5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THANK YOU</a:t>
            </a:r>
            <a:b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5000" dirty="0" smtClean="0">
                <a:solidFill>
                  <a:srgbClr val="B2B3B2"/>
                </a:solidFill>
                <a:latin typeface="Arial"/>
                <a:cs typeface="Arial"/>
              </a:rPr>
              <a:t/>
            </a:r>
            <a:br>
              <a:rPr lang="en-US" sz="5000" dirty="0" smtClean="0">
                <a:solidFill>
                  <a:srgbClr val="B2B3B2"/>
                </a:solidFill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2857143"/>
            <a:ext cx="110066" cy="2065868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revention_Solutions_symbol_white_outlines.emf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747" y="4923011"/>
            <a:ext cx="2118622" cy="2153932"/>
          </a:xfrm>
          <a:prstGeom prst="rect">
            <a:avLst/>
          </a:prstGeom>
        </p:spPr>
      </p:pic>
      <p:pic>
        <p:nvPicPr>
          <p:cNvPr id="13" name="Picture 12" descr="Prevention_Solutions_symbol_white_outlines.emf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783" y="-1409588"/>
            <a:ext cx="2118622" cy="2153932"/>
          </a:xfrm>
          <a:prstGeom prst="rect">
            <a:avLst/>
          </a:prstGeom>
        </p:spPr>
      </p:pic>
      <p:pic>
        <p:nvPicPr>
          <p:cNvPr id="14" name="Picture 13" descr="Prevention_Solutions_Horizontal_cymk white text outlined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84" y="1378458"/>
            <a:ext cx="3626449" cy="691066"/>
          </a:xfrm>
          <a:prstGeom prst="rect">
            <a:avLst/>
          </a:prstGeom>
        </p:spPr>
      </p:pic>
      <p:pic>
        <p:nvPicPr>
          <p:cNvPr id="15" name="Picture 14" descr="EDC Square_Dark Background.pdf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0" t="29630" r="27115" b="31111"/>
          <a:stretch/>
        </p:blipFill>
        <p:spPr>
          <a:xfrm>
            <a:off x="8782860" y="3784915"/>
            <a:ext cx="2263209" cy="13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2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994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1"/>
          <a:stretch/>
        </p:blipFill>
        <p:spPr>
          <a:xfrm>
            <a:off x="0" y="0"/>
            <a:ext cx="12188825" cy="6121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37743" y="0"/>
            <a:ext cx="11261717" cy="1105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7743" y="1464235"/>
            <a:ext cx="11261717" cy="43650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slide text</a:t>
            </a:r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11049970" y="6081438"/>
            <a:ext cx="64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rgbClr val="577785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A5BAE9-D0BD-C446-8838-FE966E5D4112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9060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6294" y="633172"/>
            <a:ext cx="4562345" cy="1597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10" name="Picture 9" descr="CAPT Logo Recreated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8" y="6084964"/>
            <a:ext cx="3148283" cy="393638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24705" y="610533"/>
            <a:ext cx="5665215" cy="5094942"/>
          </a:xfrm>
        </p:spPr>
        <p:txBody>
          <a:bodyPr>
            <a:noAutofit/>
          </a:bodyPr>
          <a:lstStyle>
            <a:lvl1pPr marL="0" indent="0" algn="l">
              <a:buNone/>
              <a:defRPr sz="280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slide text</a:t>
            </a:r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11049970" y="6081438"/>
            <a:ext cx="64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rgbClr val="577785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A5BAE9-D0BD-C446-8838-FE966E5D4112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1481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611" y="338655"/>
            <a:ext cx="6496056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-1"/>
            <a:ext cx="4174067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2F2F2"/>
                </a:solidFill>
                <a:latin typeface="+mn-lt"/>
                <a:cs typeface="Calibri"/>
              </a:rPr>
              <a:t> 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3"/>
          </p:nvPr>
        </p:nvSpPr>
        <p:spPr>
          <a:xfrm>
            <a:off x="714882" y="4130657"/>
            <a:ext cx="3095117" cy="2132904"/>
          </a:xfrm>
          <a:ln>
            <a:noFill/>
          </a:ln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200" kern="1200" dirty="0" smtClean="0">
                <a:solidFill>
                  <a:srgbClr val="F2F2F2"/>
                </a:solidFill>
                <a:latin typeface="Soleil Regular"/>
                <a:ea typeface="+mn-ea"/>
                <a:cs typeface="Soleil Regular"/>
              </a:defRPr>
            </a:lvl1pPr>
            <a:lvl2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2pPr>
            <a:lvl3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3pPr>
            <a:lvl4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4pPr>
            <a:lvl5pPr>
              <a:defRPr lang="en-US" sz="1600" kern="1200" dirty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17012" y="1567023"/>
            <a:ext cx="6470656" cy="4525963"/>
          </a:xfrm>
        </p:spPr>
        <p:txBody>
          <a:bodyPr/>
          <a:lstStyle>
            <a:lvl1pPr marL="0" indent="0">
              <a:buNone/>
              <a:defRPr lang="en-US" sz="26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 </a:t>
            </a:r>
            <a:r>
              <a:rPr lang="en-US" sz="26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rPr>
              <a:t>lorem </a:t>
            </a:r>
            <a:r>
              <a:rPr lang="en-US" sz="2600" kern="1200" dirty="0" err="1" smtClean="0">
                <a:solidFill>
                  <a:srgbClr val="777777"/>
                </a:solidFill>
                <a:latin typeface="Calibri"/>
                <a:ea typeface="+mn-ea"/>
                <a:cs typeface="Calibri"/>
              </a:rPr>
              <a:t>ipsum</a:t>
            </a:r>
            <a:r>
              <a:rPr lang="en-US" sz="26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rPr>
              <a:t> dolor sit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amet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consectetur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magna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veniam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nostrud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exercitation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ullamco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laboris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nisi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commodo. Ut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veniam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2600" dirty="0" err="1" smtClean="0">
                <a:solidFill>
                  <a:srgbClr val="777777"/>
                </a:solidFill>
                <a:latin typeface="Calibri"/>
                <a:cs typeface="Calibri"/>
              </a:rPr>
              <a:t>nostrud</a:t>
            </a:r>
            <a:r>
              <a:rPr lang="en-US" sz="2600" dirty="0" smtClean="0">
                <a:solidFill>
                  <a:srgbClr val="777777"/>
                </a:solidFill>
                <a:latin typeface="Calibri"/>
                <a:cs typeface="Calibri"/>
              </a:rPr>
              <a:t> exercitation</a:t>
            </a:r>
            <a:endParaRPr lang="en-US" dirty="0" smtClean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5044017" y="1464709"/>
            <a:ext cx="5770033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revention_Solutions_symbol_cymk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729701" y="1856860"/>
            <a:ext cx="2649242" cy="1766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4480435" y="1856860"/>
            <a:ext cx="2649242" cy="1766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8230808" y="1856860"/>
            <a:ext cx="2649242" cy="1766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157084" y="3754443"/>
            <a:ext cx="2773386" cy="2544757"/>
          </a:xfrm>
          <a:noFill/>
        </p:spPr>
        <p:txBody>
          <a:bodyPr/>
          <a:lstStyle>
            <a:lvl1pPr marL="0" indent="0">
              <a:buNone/>
              <a:defRPr lang="en-US" sz="16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r>
              <a:rPr lang="en-US" sz="2000" b="1" dirty="0" smtClean="0">
                <a:solidFill>
                  <a:srgbClr val="27628E"/>
                </a:solidFill>
                <a:latin typeface="Calibri"/>
                <a:cs typeface="Calibri"/>
              </a:rPr>
              <a:t>First Name, Last Name</a:t>
            </a:r>
            <a: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b="1" i="1" dirty="0" smtClean="0">
                <a:solidFill>
                  <a:srgbClr val="27628E"/>
                </a:solidFill>
                <a:latin typeface="Calibri"/>
                <a:cs typeface="Calibri"/>
              </a:rPr>
              <a:t>Job Title of Presenter </a:t>
            </a:r>
            <a: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Short blurb about presenter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onsectetur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magnarge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ven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iam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nost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rudrt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commodo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consequat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</a:t>
            </a:r>
            <a:endParaRPr lang="en-US" sz="1600" dirty="0">
              <a:solidFill>
                <a:srgbClr val="3AB6DF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26" y="330188"/>
            <a:ext cx="10466541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5616" y="3754444"/>
            <a:ext cx="2773386" cy="2376214"/>
          </a:xfrm>
          <a:noFill/>
        </p:spPr>
        <p:txBody>
          <a:bodyPr/>
          <a:lstStyle>
            <a:lvl1pPr marL="0" indent="0">
              <a:buNone/>
              <a:defRPr lang="en-US" sz="16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r>
              <a:rPr lang="en-US" sz="2000" b="1" dirty="0" smtClean="0">
                <a:solidFill>
                  <a:srgbClr val="27628E"/>
                </a:solidFill>
                <a:latin typeface="Calibri"/>
                <a:cs typeface="Calibri"/>
              </a:rPr>
              <a:t>First Name, Last Name</a:t>
            </a:r>
            <a: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b="1" i="1" dirty="0" smtClean="0">
                <a:solidFill>
                  <a:srgbClr val="27628E"/>
                </a:solidFill>
                <a:latin typeface="Calibri"/>
                <a:cs typeface="Calibri"/>
              </a:rPr>
              <a:t>Job Title of Presenter </a:t>
            </a:r>
            <a: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Short blurb about presenter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onsectetur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magnarge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ven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iam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nost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rudrt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commodo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consequat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</a:t>
            </a:r>
            <a:endParaRPr lang="en-US" sz="1600" dirty="0">
              <a:solidFill>
                <a:srgbClr val="3AB6DF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06350" y="3754443"/>
            <a:ext cx="2773386" cy="2544757"/>
          </a:xfrm>
          <a:noFill/>
        </p:spPr>
        <p:txBody>
          <a:bodyPr/>
          <a:lstStyle>
            <a:lvl1pPr marL="0" indent="0">
              <a:buNone/>
              <a:defRPr lang="en-US" sz="16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r>
              <a:rPr lang="en-US" sz="2000" b="1" dirty="0" smtClean="0">
                <a:solidFill>
                  <a:srgbClr val="27628E"/>
                </a:solidFill>
                <a:latin typeface="Calibri"/>
                <a:cs typeface="Calibri"/>
              </a:rPr>
              <a:t>First Name, Last Name</a:t>
            </a:r>
            <a: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b="1" i="1" dirty="0" smtClean="0">
                <a:solidFill>
                  <a:srgbClr val="27628E"/>
                </a:solidFill>
                <a:latin typeface="Calibri"/>
                <a:cs typeface="Calibri"/>
              </a:rPr>
              <a:t>Job Title of Presenter </a:t>
            </a:r>
            <a: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Short blurb about presenter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onsectetur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tempor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incididunt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ut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labore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dolore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magnarge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Ut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enim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ad minim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ven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iam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quis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nost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rudrt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aliquip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ex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ea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 commodo </a:t>
            </a:r>
            <a:r>
              <a:rPr lang="en-US" sz="1600" dirty="0" err="1" smtClean="0">
                <a:solidFill>
                  <a:srgbClr val="777777"/>
                </a:solidFill>
                <a:latin typeface="Calibri"/>
                <a:cs typeface="Calibri"/>
              </a:rPr>
              <a:t>consequat</a:t>
            </a:r>
            <a:r>
              <a:rPr lang="en-US" sz="1600" dirty="0" smtClean="0">
                <a:solidFill>
                  <a:srgbClr val="777777"/>
                </a:solidFill>
                <a:latin typeface="Calibri"/>
                <a:cs typeface="Calibri"/>
              </a:rPr>
              <a:t>. </a:t>
            </a:r>
            <a:endParaRPr lang="en-US" sz="1600" dirty="0">
              <a:solidFill>
                <a:srgbClr val="3AB6DF"/>
              </a:solidFill>
              <a:latin typeface="Calibri"/>
              <a:cs typeface="Calibri"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745067" y="1464733"/>
            <a:ext cx="10007600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revention_Solutions_symbol_cymk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0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26" y="330188"/>
            <a:ext cx="10466541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14" y="1617127"/>
            <a:ext cx="10969943" cy="4525963"/>
          </a:xfrm>
        </p:spPr>
        <p:txBody>
          <a:bodyPr/>
          <a:lstStyle>
            <a:lvl1pPr marL="0" indent="0">
              <a:buNone/>
              <a:defRPr lang="en-US" sz="32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45067" y="1464733"/>
            <a:ext cx="10007600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revention_Solutions_symbol_cymk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9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-1"/>
            <a:ext cx="4174067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2F2F2"/>
                </a:solidFill>
                <a:latin typeface="+mn-lt"/>
                <a:cs typeface="Calibri"/>
              </a:rPr>
              <a:t> 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"/>
            <a:ext cx="4174067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14883" y="2323875"/>
            <a:ext cx="2684994" cy="2132904"/>
          </a:xfrm>
          <a:ln>
            <a:noFill/>
          </a:ln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1pPr>
            <a:lvl2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2pPr>
            <a:lvl3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3pPr>
            <a:lvl4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4pPr>
            <a:lvl5pPr>
              <a:defRPr lang="en-US" sz="1600" kern="1200" dirty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 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 sit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amet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consectetur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 sit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amet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consectetur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</a:t>
            </a:r>
            <a:endParaRPr lang="en-US" dirty="0" smtClean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25478" y="2235895"/>
            <a:ext cx="6758521" cy="4525963"/>
          </a:xfrm>
        </p:spPr>
        <p:txBody>
          <a:bodyPr/>
          <a:lstStyle>
            <a:lvl1pPr marL="0" indent="0">
              <a:buNone/>
              <a:defRPr lang="en-US" sz="32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611" y="685802"/>
            <a:ext cx="6496056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010149" y="2074333"/>
            <a:ext cx="5877984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revention_Solutions_symbol_cymk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6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-1"/>
            <a:ext cx="4174067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dult Ed_Whole Class.jpg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88902"/>
            <a:ext cx="4174066" cy="6621777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14883" y="2323875"/>
            <a:ext cx="2684994" cy="2132904"/>
          </a:xfrm>
          <a:ln>
            <a:noFill/>
          </a:ln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1pPr>
            <a:lvl2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2pPr>
            <a:lvl3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3pPr>
            <a:lvl4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4pPr>
            <a:lvl5pPr>
              <a:defRPr lang="en-US" sz="1600" kern="1200" dirty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 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 sit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amet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consectetur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 sit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amet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consectetur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</a:t>
            </a:r>
            <a:endParaRPr lang="en-US" dirty="0" smtClean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25478" y="2235895"/>
            <a:ext cx="6758521" cy="4525963"/>
          </a:xfrm>
        </p:spPr>
        <p:txBody>
          <a:bodyPr/>
          <a:lstStyle>
            <a:lvl1pPr marL="0" indent="0">
              <a:buNone/>
              <a:defRPr lang="en-US" sz="32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611" y="685802"/>
            <a:ext cx="6496056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010149" y="2074333"/>
            <a:ext cx="5877984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revention_Solutions_symbol_cymk_300pp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3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024310" y="-1627"/>
            <a:ext cx="4174067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2F2F2"/>
                </a:solidFill>
                <a:latin typeface="+mn-lt"/>
                <a:cs typeface="Calibri"/>
              </a:rPr>
              <a:t> 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739193" y="2322249"/>
            <a:ext cx="2684994" cy="2132904"/>
          </a:xfrm>
          <a:ln>
            <a:noFill/>
          </a:ln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1pPr>
            <a:lvl2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2pPr>
            <a:lvl3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3pPr>
            <a:lvl4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4pPr>
            <a:lvl5pPr>
              <a:defRPr lang="en-US" sz="1600" kern="1200" dirty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 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 sit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amet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consectetur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 sit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amet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consectetur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</a:t>
            </a:r>
            <a:endParaRPr lang="en-US" dirty="0" smtClean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43462" y="2228123"/>
            <a:ext cx="6758521" cy="4525963"/>
          </a:xfrm>
        </p:spPr>
        <p:txBody>
          <a:bodyPr/>
          <a:lstStyle>
            <a:lvl1pPr marL="0" indent="0">
              <a:buNone/>
              <a:defRPr lang="en-US" sz="32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5" y="678030"/>
            <a:ext cx="6496056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19666" y="2066561"/>
            <a:ext cx="5770033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revention_Solutions_symbol_cymk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19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024310" y="-1627"/>
            <a:ext cx="4174067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F2F2F2"/>
                </a:solidFill>
                <a:latin typeface="+mn-lt"/>
                <a:cs typeface="Calibri"/>
              </a:rPr>
              <a:t> </a:t>
            </a:r>
            <a:endParaRPr lang="en-US" dirty="0"/>
          </a:p>
        </p:txBody>
      </p:sp>
      <p:pic>
        <p:nvPicPr>
          <p:cNvPr id="14" name="Picture 13" descr="Powerful women on a business meeting.jpg"/>
          <p:cNvPicPr>
            <a:picLocks noChangeAspect="1"/>
          </p:cNvPicPr>
          <p:nvPr userDrawn="1"/>
        </p:nvPicPr>
        <p:blipFill rotWithShape="1">
          <a:blip r:embed="rId2" cstate="print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5376" y="0"/>
            <a:ext cx="4174067" cy="6532876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739193" y="2322249"/>
            <a:ext cx="2684994" cy="2132904"/>
          </a:xfrm>
          <a:ln>
            <a:noFill/>
          </a:ln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1pPr>
            <a:lvl2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2pPr>
            <a:lvl3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3pPr>
            <a:lvl4pPr>
              <a:defRPr lang="en-US" sz="1600" kern="1200" dirty="0" smtClean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4pPr>
            <a:lvl5pPr>
              <a:defRPr lang="en-US" sz="1600" kern="1200" dirty="0">
                <a:solidFill>
                  <a:srgbClr val="F2F2F2"/>
                </a:solidFill>
                <a:latin typeface="Calibri"/>
                <a:ea typeface="+mn-ea"/>
                <a:cs typeface="Calibri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 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 sit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amet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consectetur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 sit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amet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consectetur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adipiscing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elit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,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sed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eiusmod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lorem </a:t>
            </a:r>
            <a:r>
              <a:rPr lang="en-US" sz="1600" dirty="0" err="1" smtClean="0">
                <a:solidFill>
                  <a:srgbClr val="F2F2F2"/>
                </a:solidFill>
                <a:latin typeface="Calibri"/>
                <a:cs typeface="Calibri"/>
              </a:rPr>
              <a:t>ipsum</a:t>
            </a:r>
            <a:r>
              <a:rPr lang="en-US" sz="1600" dirty="0" smtClean="0">
                <a:solidFill>
                  <a:srgbClr val="F2F2F2"/>
                </a:solidFill>
                <a:latin typeface="Calibri"/>
                <a:cs typeface="Calibri"/>
              </a:rPr>
              <a:t> dolor</a:t>
            </a:r>
            <a:endParaRPr lang="en-US" dirty="0" smtClean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43462" y="2228123"/>
            <a:ext cx="6758521" cy="4525963"/>
          </a:xfrm>
        </p:spPr>
        <p:txBody>
          <a:bodyPr/>
          <a:lstStyle>
            <a:lvl1pPr marL="0" indent="0">
              <a:buNone/>
              <a:defRPr lang="en-US" sz="32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rgbClr val="777777"/>
                </a:solidFill>
              </a:defRPr>
            </a:lvl2pPr>
            <a:lvl3pPr>
              <a:defRPr>
                <a:solidFill>
                  <a:srgbClr val="777777"/>
                </a:solidFill>
              </a:defRPr>
            </a:lvl3pPr>
            <a:lvl4pPr>
              <a:defRPr>
                <a:solidFill>
                  <a:srgbClr val="777777"/>
                </a:solidFill>
              </a:defRPr>
            </a:lvl4pPr>
            <a:lvl5pPr>
              <a:defRPr>
                <a:solidFill>
                  <a:srgbClr val="77777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5" y="678030"/>
            <a:ext cx="6496056" cy="114300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400" kern="1200" cap="all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616" y="6505849"/>
            <a:ext cx="7368694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US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TITLE OF POWERPOINT PRESENTATION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2259" y="6505849"/>
            <a:ext cx="2844059" cy="365125"/>
          </a:xfrm>
        </p:spPr>
        <p:txBody>
          <a:bodyPr/>
          <a:lstStyle>
            <a:lvl1pPr>
              <a:defRPr>
                <a:solidFill>
                  <a:srgbClr val="23466B"/>
                </a:solidFill>
              </a:defRPr>
            </a:lvl1pPr>
          </a:lstStyle>
          <a:p>
            <a:fld id="{72F7D3CC-F67A-B34F-BCAC-2CDC1EBC00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19666" y="2066561"/>
            <a:ext cx="5770033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revention_Solutions_symbol_cymk_300pp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nior Businesswoman talking to a crowd of people editblu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2"/>
          <a:stretch/>
        </p:blipFill>
        <p:spPr>
          <a:xfrm>
            <a:off x="-51426" y="0"/>
            <a:ext cx="12262918" cy="68707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4140200"/>
            <a:ext cx="12188826" cy="18034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833" y="4406901"/>
            <a:ext cx="10360501" cy="1362075"/>
          </a:xfrm>
        </p:spPr>
        <p:txBody>
          <a:bodyPr anchor="t">
            <a:normAutofit/>
          </a:bodyPr>
          <a:lstStyle>
            <a:lvl1pPr algn="l">
              <a:defRPr lang="en-US" sz="4000" kern="1200" cap="none" dirty="0">
                <a:solidFill>
                  <a:srgbClr val="23466B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9734" y="4999563"/>
            <a:ext cx="10360501" cy="410633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kern="1200" baseline="0" dirty="0" smtClean="0">
                <a:solidFill>
                  <a:srgbClr val="23466B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text </a:t>
            </a:r>
          </a:p>
          <a:p>
            <a:pPr lvl="0"/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820935" y="5430306"/>
            <a:ext cx="2907266" cy="410633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i="1" kern="1200" dirty="0" smtClean="0">
                <a:solidFill>
                  <a:srgbClr val="23466B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- Click to add text</a:t>
            </a:r>
          </a:p>
          <a:p>
            <a:pPr lvl="0"/>
            <a:endParaRPr lang="en-US" dirty="0" smtClean="0"/>
          </a:p>
        </p:txBody>
      </p:sp>
      <p:pic>
        <p:nvPicPr>
          <p:cNvPr id="13" name="Picture 12" descr="Prevention_Solutions_symbol_cymk_300pp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740CA-F6AA-A745-BD6A-057A27436277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7D3CC-F67A-B34F-BCAC-2CDC1EBC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5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3" r:id="rId5"/>
    <p:sldLayoutId id="2147483671" r:id="rId6"/>
    <p:sldLayoutId id="2147483662" r:id="rId7"/>
    <p:sldLayoutId id="2147483670" r:id="rId8"/>
    <p:sldLayoutId id="2147483651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2" r:id="rId16"/>
    <p:sldLayoutId id="21474836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lang="en-US" sz="4400" kern="1200" cap="all" dirty="0" smtClean="0">
          <a:solidFill>
            <a:srgbClr val="23466B"/>
          </a:solidFill>
          <a:latin typeface="Arial"/>
          <a:ea typeface="+mn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en-US" sz="3200" kern="1200" dirty="0" smtClean="0">
          <a:solidFill>
            <a:srgbClr val="777777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77777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77777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77777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77777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emf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carolynjones.com/Books/Every-Girl-Tells-A-Story/&amp;ei=Mob4VNmWGvaAsQT194Fw&amp;bvm=bv.87519884,d.cWc&amp;psig=AFQjCNHedn678AbozYxLMiP6YtkVlvb5tQ&amp;ust=142565971996128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4"/>
            <a:ext cx="12262918" cy="6736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015640"/>
            <a:ext cx="5535828" cy="7637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2677" y="6092955"/>
            <a:ext cx="5350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AB6DF"/>
                </a:solidFill>
                <a:latin typeface="Arial"/>
                <a:cs typeface="Arial"/>
              </a:rPr>
              <a:t>OPENING THOUGHT</a:t>
            </a:r>
            <a:endParaRPr lang="en-US" sz="4000" dirty="0">
              <a:solidFill>
                <a:srgbClr val="23466B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616" y="6560678"/>
            <a:ext cx="1085905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23466B"/>
                </a:solidFill>
                <a:latin typeface="Soleil Bold"/>
                <a:cs typeface="Soleil Bold"/>
              </a:rPr>
              <a:t>	</a:t>
            </a:r>
            <a:fld id="{12E6BE72-46E5-224B-B576-253A8D5EF906}" type="slidenum">
              <a:rPr lang="en-US" sz="1100" kern="1100" spc="100" smtClean="0">
                <a:solidFill>
                  <a:srgbClr val="23466B"/>
                </a:solidFill>
                <a:latin typeface="Soleil Bold"/>
                <a:cs typeface="Soleil Bold"/>
              </a:rPr>
              <a:pPr>
                <a:tabLst>
                  <a:tab pos="10574338" algn="l"/>
                </a:tabLst>
              </a:pPr>
              <a:t>1</a:t>
            </a:fld>
            <a:endParaRPr lang="en-US" sz="1100" kern="1100" spc="100" dirty="0" smtClean="0">
              <a:solidFill>
                <a:srgbClr val="23466B"/>
              </a:solidFill>
              <a:latin typeface="Soleil Bold"/>
              <a:cs typeface="Soleil Bold"/>
            </a:endParaRPr>
          </a:p>
        </p:txBody>
      </p:sp>
      <p:pic>
        <p:nvPicPr>
          <p:cNvPr id="9" name="Picture 8" descr="Prevention_Solutions_symbol_cymk_300pp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33400" y="7281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and Need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431737"/>
              </p:ext>
            </p:extLst>
          </p:nvPr>
        </p:nvGraphicFramePr>
        <p:xfrm>
          <a:off x="604838" y="1617663"/>
          <a:ext cx="10969625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ubtitle 10"/>
          <p:cNvSpPr txBox="1">
            <a:spLocks/>
          </p:cNvSpPr>
          <p:nvPr/>
        </p:nvSpPr>
        <p:spPr>
          <a:xfrm>
            <a:off x="590926" y="1598935"/>
            <a:ext cx="9563727" cy="2245895"/>
          </a:xfrm>
          <a:prstGeom prst="wedgeRectCallout">
            <a:avLst>
              <a:gd name="adj1" fmla="val -1159"/>
              <a:gd name="adj2" fmla="val 82755"/>
            </a:avLst>
          </a:prstGeom>
          <a:solidFill>
            <a:srgbClr val="B2B3B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32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/>
            <a:r>
              <a:rPr lang="en-US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….many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that have been determined to be evidence based have inadequate or no inclusion of cultural variables in research samples, no examination of the impact of culture(s) on outcomes…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2640" y="5248840"/>
            <a:ext cx="3900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Delores </a:t>
            </a:r>
            <a:r>
              <a:rPr lang="en-US" sz="2000" dirty="0" err="1" smtClean="0"/>
              <a:t>Subia</a:t>
            </a:r>
            <a:r>
              <a:rPr lang="en-US" sz="2000" dirty="0" smtClean="0"/>
              <a:t> Big Foot of the </a:t>
            </a:r>
          </a:p>
          <a:p>
            <a:r>
              <a:rPr lang="en-US" sz="2000" dirty="0" smtClean="0"/>
              <a:t>Indian Country Child Trauma Center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291" y="3286828"/>
            <a:ext cx="2088548" cy="25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466"/>
            <a:ext cx="12197292" cy="6858001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pic>
        <p:nvPicPr>
          <p:cNvPr id="9" name="Picture 8" descr="darkwid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825" cy="68664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7015" y="3433232"/>
            <a:ext cx="11220278" cy="26212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4800" b="1" dirty="0" smtClean="0">
                <a:solidFill>
                  <a:srgbClr val="FFB500"/>
                </a:solidFill>
                <a:latin typeface="Arial"/>
                <a:cs typeface="Arial"/>
              </a:rPr>
              <a:t>Our Overall Approach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chemeClr val="bg1"/>
                </a:solidFill>
                <a:latin typeface="Arial"/>
                <a:cs typeface="Arial"/>
              </a:rPr>
              <a:t>Have external native voice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chemeClr val="bg1"/>
                </a:solidFill>
                <a:latin typeface="Arial"/>
                <a:cs typeface="Arial"/>
              </a:rPr>
              <a:t>Invite national tribal experts to review the tools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chemeClr val="bg1"/>
                </a:solidFill>
                <a:latin typeface="Arial"/>
                <a:cs typeface="Arial"/>
              </a:rPr>
              <a:t>Recognize we cannot place onus on one person</a:t>
            </a:r>
            <a:endParaRPr lang="en-US" sz="36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616" y="6560678"/>
            <a:ext cx="1085905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23466B"/>
                </a:solidFill>
                <a:latin typeface="Soleil Bold"/>
                <a:cs typeface="Soleil Bold"/>
              </a:rPr>
              <a:t>	</a:t>
            </a:r>
            <a:fld id="{12E6BE72-46E5-224B-B576-253A8D5EF906}" type="slidenum">
              <a:rPr lang="en-US" sz="1100" kern="1100" spc="100" smtClean="0">
                <a:solidFill>
                  <a:srgbClr val="BFBFBF"/>
                </a:solidFill>
                <a:latin typeface="Soleil Bold"/>
                <a:cs typeface="Soleil Bold"/>
              </a:rPr>
              <a:pPr>
                <a:tabLst>
                  <a:tab pos="10574338" algn="l"/>
                </a:tabLst>
              </a:pPr>
              <a:t>11</a:t>
            </a:fld>
            <a:endParaRPr lang="en-US" sz="1100" kern="1100" spc="100" dirty="0" smtClean="0">
              <a:solidFill>
                <a:srgbClr val="BFBFBF"/>
              </a:solidFill>
              <a:latin typeface="Soleil Bold"/>
              <a:cs typeface="Soleil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198" y="526125"/>
            <a:ext cx="8455885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= three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15" y="1657702"/>
            <a:ext cx="6237420" cy="4525963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5F5F5F"/>
                </a:solidFill>
              </a:rPr>
              <a:t>What cultural factors are associated with substance misuse</a:t>
            </a:r>
            <a:r>
              <a:rPr lang="en-US" sz="2800" dirty="0" smtClean="0">
                <a:solidFill>
                  <a:srgbClr val="5F5F5F"/>
                </a:solidFill>
              </a:rPr>
              <a:t>?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5F5F5F"/>
                </a:solidFill>
              </a:rPr>
              <a:t>How do we assess cultural traditions, practices, and values</a:t>
            </a:r>
            <a:r>
              <a:rPr lang="en-US" sz="2800" dirty="0" smtClean="0">
                <a:solidFill>
                  <a:srgbClr val="5F5F5F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5F5F5F"/>
                </a:solidFill>
              </a:rPr>
              <a:t>What programs and strategies have been developed to address promote health among tribes?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95" y="1540540"/>
            <a:ext cx="3167753" cy="476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355656" y="1501763"/>
            <a:ext cx="3467650" cy="3805992"/>
          </a:xfrm>
        </p:spPr>
        <p:txBody>
          <a:bodyPr>
            <a:normAutofit/>
          </a:bodyPr>
          <a:lstStyle/>
          <a:p>
            <a:r>
              <a:rPr lang="en-US" sz="4000" dirty="0"/>
              <a:t>What cultural factors are associated with substance misuse?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Review of Cultural Factors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45" y="2235895"/>
            <a:ext cx="338465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8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Factors review: development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b="1" i="1" dirty="0">
                <a:solidFill>
                  <a:srgbClr val="3D566F"/>
                </a:solidFill>
                <a:latin typeface="Arial"/>
                <a:cs typeface="Arial"/>
              </a:rPr>
              <a:t>We employed a systematic process.</a:t>
            </a:r>
          </a:p>
          <a:p>
            <a:pPr marL="625475" indent="-396875">
              <a:buFont typeface="Arial" panose="020B0604020202020204" pitchFamily="34" charset="0"/>
              <a:buChar char="•"/>
            </a:pPr>
            <a:r>
              <a:rPr lang="en-US" dirty="0" smtClean="0"/>
              <a:t>2005-2016</a:t>
            </a:r>
            <a:endParaRPr lang="en-US" dirty="0"/>
          </a:p>
          <a:p>
            <a:pPr marL="625475" indent="-396875">
              <a:buFont typeface="Arial" panose="020B0604020202020204" pitchFamily="34" charset="0"/>
              <a:buChar char="•"/>
            </a:pPr>
            <a:r>
              <a:rPr lang="en-US" dirty="0"/>
              <a:t>EBSCO </a:t>
            </a:r>
            <a:r>
              <a:rPr lang="en-US" dirty="0" smtClean="0"/>
              <a:t>databases</a:t>
            </a:r>
            <a:endParaRPr lang="en-US" dirty="0"/>
          </a:p>
          <a:p>
            <a:pPr marL="625475" indent="-396875">
              <a:buFont typeface="Arial" panose="020B0604020202020204" pitchFamily="34" charset="0"/>
              <a:buChar char="•"/>
            </a:pPr>
            <a:r>
              <a:rPr lang="en-US" dirty="0"/>
              <a:t>Studies included:</a:t>
            </a:r>
          </a:p>
          <a:p>
            <a:pPr marL="1265238" lvl="1" indent="-411163">
              <a:buFont typeface="Courier New" panose="02070309020205020404" pitchFamily="49" charset="0"/>
              <a:buChar char="o"/>
            </a:pPr>
            <a:r>
              <a:rPr lang="en-US" dirty="0" smtClean="0"/>
              <a:t>American </a:t>
            </a:r>
            <a:r>
              <a:rPr lang="en-US" dirty="0"/>
              <a:t>Indian or Alaska </a:t>
            </a:r>
            <a:r>
              <a:rPr lang="en-US" dirty="0" smtClean="0"/>
              <a:t>Native populations</a:t>
            </a:r>
            <a:endParaRPr lang="en-US" dirty="0"/>
          </a:p>
          <a:p>
            <a:pPr marL="1265238" lvl="1" indent="-411163">
              <a:buFont typeface="Courier New" panose="02070309020205020404" pitchFamily="49" charset="0"/>
              <a:buChar char="o"/>
            </a:pPr>
            <a:r>
              <a:rPr lang="en-US" dirty="0" smtClean="0"/>
              <a:t>Demonstrated a direct association </a:t>
            </a:r>
            <a:r>
              <a:rPr lang="en-US" dirty="0"/>
              <a:t>between </a:t>
            </a:r>
            <a:r>
              <a:rPr lang="en-US" dirty="0" smtClean="0"/>
              <a:t>the cultural </a:t>
            </a:r>
            <a:r>
              <a:rPr lang="en-US" dirty="0"/>
              <a:t>practice or belief and </a:t>
            </a:r>
            <a:r>
              <a:rPr lang="en-US" dirty="0" smtClean="0"/>
              <a:t>outcome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Factors review: development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90926" y="1646086"/>
            <a:ext cx="10969943" cy="4525963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i="1" dirty="0" smtClean="0">
                <a:solidFill>
                  <a:srgbClr val="3D566F"/>
                </a:solidFill>
                <a:latin typeface="Arial"/>
                <a:cs typeface="Arial"/>
              </a:rPr>
              <a:t>Tribal experts reviewed and asked that we:</a:t>
            </a:r>
            <a:endParaRPr lang="en-US" b="1" i="1" dirty="0">
              <a:solidFill>
                <a:srgbClr val="3D566F"/>
              </a:solidFill>
              <a:latin typeface="Arial"/>
              <a:cs typeface="Arial"/>
            </a:endParaRP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Include qualitative studies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Provide context for risk factors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Provide tribal specific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Factors review: end product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23566"/>
              </p:ext>
            </p:extLst>
          </p:nvPr>
        </p:nvGraphicFramePr>
        <p:xfrm>
          <a:off x="590926" y="1674688"/>
          <a:ext cx="10466541" cy="443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5418">
                  <a:extLst>
                    <a:ext uri="{9D8B030D-6E8A-4147-A177-3AD203B41FA5}">
                      <a16:colId xmlns:a16="http://schemas.microsoft.com/office/drawing/2014/main" val="1763282125"/>
                    </a:ext>
                  </a:extLst>
                </a:gridCol>
                <a:gridCol w="7001123">
                  <a:extLst>
                    <a:ext uri="{9D8B030D-6E8A-4147-A177-3AD203B41FA5}">
                      <a16:colId xmlns:a16="http://schemas.microsoft.com/office/drawing/2014/main" val="3234142443"/>
                    </a:ext>
                  </a:extLst>
                </a:gridCol>
              </a:tblGrid>
              <a:tr h="4284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6350" lvl="1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352610"/>
                  </a:ext>
                </a:extLst>
              </a:tr>
              <a:tr h="1510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studies of protective factors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3"/>
                    </a:solidFill>
                  </a:tcPr>
                </a:tc>
                <a:tc>
                  <a:txBody>
                    <a:bodyPr/>
                    <a:lstStyle/>
                    <a:p>
                      <a:pPr marL="349250" lvl="1" indent="-2270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Having a strong AI/AN identity</a:t>
                      </a:r>
                    </a:p>
                    <a:p>
                      <a:pPr marL="349250" lvl="1" indent="-2270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Practicing traditional values</a:t>
                      </a:r>
                    </a:p>
                    <a:p>
                      <a:pPr marL="349250" lvl="1" indent="-22701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Experiencing support and opportunities for connection with family and community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174356"/>
                  </a:ext>
                </a:extLst>
              </a:tr>
              <a:tr h="2467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studies of risk factors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3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1" indent="-22066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Experiencing historical trauma (or loss of cultural traditions)</a:t>
                      </a:r>
                    </a:p>
                    <a:p>
                      <a:pPr marL="342900" lvl="1" indent="-22066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Participating in generic (vs. tailored) cultural activities</a:t>
                      </a:r>
                    </a:p>
                    <a:p>
                      <a:pPr marL="342900" lvl="1" indent="-22066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Tribal reservation alcohol use norms </a:t>
                      </a:r>
                    </a:p>
                    <a:p>
                      <a:pPr marL="342900" lvl="1" indent="-220663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Engaging in traditional activities and native traditionalism</a:t>
                      </a:r>
                    </a:p>
                  </a:txBody>
                  <a:tcPr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22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2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14" y="330188"/>
            <a:ext cx="1046654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Factors review: end product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944239"/>
              </p:ext>
            </p:extLst>
          </p:nvPr>
        </p:nvGraphicFramePr>
        <p:xfrm>
          <a:off x="472440" y="1716839"/>
          <a:ext cx="11240904" cy="185640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897844">
                  <a:extLst>
                    <a:ext uri="{9D8B030D-6E8A-4147-A177-3AD203B41FA5}">
                      <a16:colId xmlns:a16="http://schemas.microsoft.com/office/drawing/2014/main" val="1693875627"/>
                    </a:ext>
                  </a:extLst>
                </a:gridCol>
                <a:gridCol w="2093337">
                  <a:extLst>
                    <a:ext uri="{9D8B030D-6E8A-4147-A177-3AD203B41FA5}">
                      <a16:colId xmlns:a16="http://schemas.microsoft.com/office/drawing/2014/main" val="1637770677"/>
                    </a:ext>
                  </a:extLst>
                </a:gridCol>
                <a:gridCol w="3243869">
                  <a:extLst>
                    <a:ext uri="{9D8B030D-6E8A-4147-A177-3AD203B41FA5}">
                      <a16:colId xmlns:a16="http://schemas.microsoft.com/office/drawing/2014/main" val="1366331215"/>
                    </a:ext>
                  </a:extLst>
                </a:gridCol>
                <a:gridCol w="2005854">
                  <a:extLst>
                    <a:ext uri="{9D8B030D-6E8A-4147-A177-3AD203B41FA5}">
                      <a16:colId xmlns:a16="http://schemas.microsoft.com/office/drawing/2014/main" val="2356718911"/>
                    </a:ext>
                  </a:extLst>
                </a:gridCol>
              </a:tblGrid>
              <a:tr h="396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Protective</a:t>
                      </a:r>
                      <a:r>
                        <a:rPr lang="en-US" sz="2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</a:t>
                      </a:r>
                      <a:endParaRPr lang="en-US" sz="2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185207"/>
                  </a:ext>
                </a:extLst>
              </a:tr>
              <a:tr h="3835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 by traditional way</a:t>
                      </a:r>
                      <a:endParaRPr lang="en-US" sz="2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 meth use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Pregnant American Indian teens from rural reservation communities in the Southwest US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Barlow et al., 2010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95287"/>
                  </a:ext>
                </a:extLst>
              </a:tr>
              <a:tr h="6301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Greater importance ascribed to traditional Indian values</a:t>
                      </a:r>
                      <a:endParaRPr lang="en-US" sz="2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07149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430449"/>
              </p:ext>
            </p:extLst>
          </p:nvPr>
        </p:nvGraphicFramePr>
        <p:xfrm>
          <a:off x="472440" y="3816899"/>
          <a:ext cx="11247119" cy="2152650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870960">
                  <a:extLst>
                    <a:ext uri="{9D8B030D-6E8A-4147-A177-3AD203B41FA5}">
                      <a16:colId xmlns:a16="http://schemas.microsoft.com/office/drawing/2014/main" val="1693875627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637770677"/>
                    </a:ext>
                  </a:extLst>
                </a:gridCol>
                <a:gridCol w="3230880">
                  <a:extLst>
                    <a:ext uri="{9D8B030D-6E8A-4147-A177-3AD203B41FA5}">
                      <a16:colId xmlns:a16="http://schemas.microsoft.com/office/drawing/2014/main" val="1366331215"/>
                    </a:ext>
                  </a:extLst>
                </a:gridCol>
                <a:gridCol w="2011679">
                  <a:extLst>
                    <a:ext uri="{9D8B030D-6E8A-4147-A177-3AD203B41FA5}">
                      <a16:colId xmlns:a16="http://schemas.microsoft.com/office/drawing/2014/main" val="2356718911"/>
                    </a:ext>
                  </a:extLst>
                </a:gridCol>
              </a:tblGrid>
              <a:tr h="3194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Factor</a:t>
                      </a:r>
                      <a:endParaRPr lang="en-US" sz="2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185207"/>
                  </a:ext>
                </a:extLst>
              </a:tr>
              <a:tr h="12331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Historical trauma </a:t>
                      </a:r>
                      <a:b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(or loss of cultural traditions)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Past month smoking;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xperimental smoking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California American Indian youth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Soto, </a:t>
                      </a: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Baezconde-Garbanati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Schwartz, &amp; Unger,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46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95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1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review: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b="1" i="1" dirty="0">
                <a:solidFill>
                  <a:srgbClr val="3D566F"/>
                </a:solidFill>
              </a:rPr>
              <a:t>This tool can be used to help you: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Determine which factors are present in your community.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Prioritize the factors</a:t>
            </a:r>
          </a:p>
          <a:p>
            <a:pPr marL="914400" lvl="1" indent="-334963">
              <a:buFont typeface="Courier New" panose="02070309020205020404" pitchFamily="49" charset="0"/>
              <a:buChar char="o"/>
            </a:pPr>
            <a:r>
              <a:rPr lang="en-US" dirty="0" smtClean="0"/>
              <a:t>How important is the factor?</a:t>
            </a:r>
          </a:p>
          <a:p>
            <a:pPr marL="914400" lvl="1" indent="-334963">
              <a:buFont typeface="Courier New" panose="02070309020205020404" pitchFamily="49" charset="0"/>
              <a:buChar char="o"/>
            </a:pPr>
            <a:r>
              <a:rPr lang="en-US" dirty="0" smtClean="0"/>
              <a:t>Does the factor influence other behavioral issues besides substance misuse?</a:t>
            </a:r>
          </a:p>
          <a:p>
            <a:pPr marL="914400" lvl="1" indent="-334963">
              <a:buFont typeface="Courier New" panose="02070309020205020404" pitchFamily="49" charset="0"/>
              <a:buChar char="o"/>
            </a:pPr>
            <a:r>
              <a:rPr lang="en-US" dirty="0" smtClean="0"/>
              <a:t>Is the factor modifiable?</a:t>
            </a:r>
          </a:p>
          <a:p>
            <a:pPr marL="914400" lvl="1" indent="-334963">
              <a:buFont typeface="Courier New" panose="02070309020205020404" pitchFamily="49" charset="0"/>
              <a:buChar char="o"/>
            </a:pPr>
            <a:r>
              <a:rPr lang="en-US" dirty="0" smtClean="0"/>
              <a:t>Is there a suitable evidence-based or practice-based program that can be implemented to promote or deter this factor?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4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14976" y="1295750"/>
            <a:ext cx="2684994" cy="2132904"/>
          </a:xfrm>
        </p:spPr>
        <p:txBody>
          <a:bodyPr>
            <a:noAutofit/>
          </a:bodyPr>
          <a:lstStyle/>
          <a:p>
            <a:r>
              <a:rPr lang="en-US" sz="4000" dirty="0"/>
              <a:t>How do we assess cultural traditions, practices, and values?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718" y="2235895"/>
            <a:ext cx="3223841" cy="420624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91611" y="1077657"/>
            <a:ext cx="6496056" cy="1143000"/>
          </a:xfrm>
        </p:spPr>
        <p:txBody>
          <a:bodyPr/>
          <a:lstStyle/>
          <a:p>
            <a:pPr algn="ctr"/>
            <a:r>
              <a:rPr lang="en-US" dirty="0" smtClean="0"/>
              <a:t>Measures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3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pic>
        <p:nvPicPr>
          <p:cNvPr id="16" name="Picture 15" descr="Prevention_Solutions_symbol_white_outlines.emf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747" y="4923011"/>
            <a:ext cx="2118622" cy="2153932"/>
          </a:xfrm>
          <a:prstGeom prst="rect">
            <a:avLst/>
          </a:prstGeom>
        </p:spPr>
      </p:pic>
      <p:pic>
        <p:nvPicPr>
          <p:cNvPr id="8" name="Picture 7" descr="Prevention_Solutions_symbol_white_outlines.emf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783" y="-1409588"/>
            <a:ext cx="2118622" cy="2153932"/>
          </a:xfrm>
          <a:prstGeom prst="rect">
            <a:avLst/>
          </a:prstGeom>
        </p:spPr>
      </p:pic>
      <p:pic>
        <p:nvPicPr>
          <p:cNvPr id="3" name="Picture 2" descr="Prevention_Solutions_Horizontal_cymk white text outlined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84" y="1378458"/>
            <a:ext cx="3626449" cy="6910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857143"/>
            <a:ext cx="110066" cy="2065868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EDC Square_Dark Background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0" t="29630" r="27115" b="31111"/>
          <a:stretch/>
        </p:blipFill>
        <p:spPr>
          <a:xfrm>
            <a:off x="8782860" y="3784915"/>
            <a:ext cx="2263209" cy="13377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4565" y="2643325"/>
            <a:ext cx="7955218" cy="24935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751" dirty="0" smtClean="0">
                <a:solidFill>
                  <a:schemeClr val="bg1"/>
                </a:solidFill>
                <a:latin typeface="Arial"/>
                <a:cs typeface="Arial"/>
              </a:rPr>
              <a:t>CULTURAL APPROACHES TO PREVENTION: </a:t>
            </a:r>
            <a:r>
              <a:rPr lang="en-US" sz="4051" dirty="0" smtClean="0">
                <a:solidFill>
                  <a:srgbClr val="B2B3B2"/>
                </a:solidFill>
                <a:latin typeface="Arial"/>
                <a:cs typeface="Arial"/>
              </a:rPr>
              <a:t>TOOLS TO GUIDE PRACTICE</a:t>
            </a:r>
          </a:p>
          <a:p>
            <a:endParaRPr lang="en-US" sz="3751" dirty="0">
              <a:solidFill>
                <a:srgbClr val="B2B3B2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377" y="6535498"/>
            <a:ext cx="1106225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777777"/>
                </a:solidFill>
                <a:latin typeface="Arial"/>
                <a:cs typeface="Arial"/>
              </a:rPr>
              <a:t>PREVENTION SOLUTIONS</a:t>
            </a:r>
            <a:r>
              <a:rPr lang="en-US" sz="1100" kern="1100" spc="100" baseline="6000" dirty="0" smtClean="0">
                <a:solidFill>
                  <a:srgbClr val="777777"/>
                </a:solidFill>
                <a:latin typeface="Arial"/>
                <a:cs typeface="Arial"/>
              </a:rPr>
              <a:t>@</a:t>
            </a:r>
            <a:r>
              <a:rPr lang="en-US" sz="1100" kern="1100" spc="100" dirty="0" smtClean="0">
                <a:solidFill>
                  <a:srgbClr val="777777"/>
                </a:solidFill>
                <a:latin typeface="Arial"/>
                <a:cs typeface="Arial"/>
              </a:rPr>
              <a:t>EDC </a:t>
            </a:r>
            <a:r>
              <a:rPr lang="en-US" sz="1100" kern="1100" spc="100" dirty="0">
                <a:solidFill>
                  <a:srgbClr val="23466B"/>
                </a:solidFill>
                <a:latin typeface="Arial"/>
                <a:cs typeface="Arial"/>
              </a:rPr>
              <a:t>CULTURAL APPROACHES TO PREVENTION: TOOLS TO GUIDE PRACTICE</a:t>
            </a:r>
          </a:p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	</a:t>
            </a:r>
            <a:fld id="{12E6BE72-46E5-224B-B576-253A8D5EF906}" type="slidenum">
              <a:rPr lang="en-US" sz="1100" kern="1100" spc="100" smtClean="0">
                <a:solidFill>
                  <a:srgbClr val="23466B"/>
                </a:solidFill>
                <a:latin typeface="Arial"/>
                <a:cs typeface="Arial"/>
              </a:rPr>
              <a:pPr>
                <a:tabLst>
                  <a:tab pos="10574338" algn="l"/>
                </a:tabLst>
              </a:pPr>
              <a:t>2</a:t>
            </a:fld>
            <a:endParaRPr lang="en-US" sz="1100" kern="1100" spc="100" dirty="0" smtClean="0">
              <a:solidFill>
                <a:srgbClr val="23466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Guide: Development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sz="3600" b="1" i="1" dirty="0">
                <a:solidFill>
                  <a:srgbClr val="3D566F"/>
                </a:solidFill>
              </a:rPr>
              <a:t>We employed a systematic process.</a:t>
            </a:r>
          </a:p>
          <a:p>
            <a:pPr marL="579438" indent="-411163">
              <a:buFont typeface="Arial" panose="020B0604020202020204" pitchFamily="34" charset="0"/>
              <a:buChar char="•"/>
            </a:pPr>
            <a:r>
              <a:rPr lang="en-US" sz="3200" dirty="0" smtClean="0"/>
              <a:t>2005-2016</a:t>
            </a:r>
            <a:endParaRPr lang="en-US" sz="3200" dirty="0"/>
          </a:p>
          <a:p>
            <a:pPr marL="579438" indent="-411163">
              <a:buFont typeface="Arial" panose="020B0604020202020204" pitchFamily="34" charset="0"/>
              <a:buChar char="•"/>
            </a:pPr>
            <a:r>
              <a:rPr lang="en-US" sz="3200" dirty="0"/>
              <a:t>EBSCO Databases</a:t>
            </a:r>
          </a:p>
          <a:p>
            <a:pPr marL="579438" indent="-411163">
              <a:buFont typeface="Arial" panose="020B0604020202020204" pitchFamily="34" charset="0"/>
              <a:buChar char="•"/>
            </a:pPr>
            <a:r>
              <a:rPr lang="en-US" sz="3200" dirty="0"/>
              <a:t>Search terms: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814" y="4075403"/>
            <a:ext cx="8688126" cy="263149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/>
            <a:r>
              <a:rPr lang="en-US" sz="3300" i="1" dirty="0">
                <a:solidFill>
                  <a:srgbClr val="3D566F"/>
                </a:solidFill>
              </a:rPr>
              <a:t>“cultural practices” </a:t>
            </a:r>
          </a:p>
          <a:p>
            <a:pPr lvl="1"/>
            <a:r>
              <a:rPr lang="en-US" sz="3300" i="1" dirty="0">
                <a:solidFill>
                  <a:srgbClr val="3D566F"/>
                </a:solidFill>
              </a:rPr>
              <a:t>“traditional practices” </a:t>
            </a:r>
          </a:p>
          <a:p>
            <a:pPr lvl="1"/>
            <a:r>
              <a:rPr lang="en-US" sz="3300" i="1" dirty="0">
                <a:solidFill>
                  <a:srgbClr val="3D566F"/>
                </a:solidFill>
              </a:rPr>
              <a:t>“substance use”</a:t>
            </a:r>
          </a:p>
          <a:p>
            <a:pPr lvl="1"/>
            <a:r>
              <a:rPr lang="en-US" sz="3300" i="1" dirty="0">
                <a:solidFill>
                  <a:srgbClr val="3D566F"/>
                </a:solidFill>
              </a:rPr>
              <a:t>“American Indian” </a:t>
            </a:r>
          </a:p>
          <a:p>
            <a:pPr lvl="1"/>
            <a:endParaRPr lang="en-US" sz="3300" i="1" dirty="0">
              <a:solidFill>
                <a:srgbClr val="3D566F"/>
              </a:solidFill>
            </a:endParaRPr>
          </a:p>
          <a:p>
            <a:pPr lvl="1"/>
            <a:r>
              <a:rPr lang="en-US" sz="3300" i="1" dirty="0">
                <a:solidFill>
                  <a:srgbClr val="3D566F"/>
                </a:solidFill>
              </a:rPr>
              <a:t>“Native American” </a:t>
            </a:r>
          </a:p>
          <a:p>
            <a:pPr lvl="1"/>
            <a:r>
              <a:rPr lang="en-US" sz="3300" i="1" dirty="0">
                <a:solidFill>
                  <a:srgbClr val="3D566F"/>
                </a:solidFill>
              </a:rPr>
              <a:t>“Indigenous” </a:t>
            </a:r>
          </a:p>
          <a:p>
            <a:pPr lvl="1"/>
            <a:r>
              <a:rPr lang="en-US" sz="3300" i="1" dirty="0">
                <a:solidFill>
                  <a:srgbClr val="3D566F"/>
                </a:solidFill>
              </a:rPr>
              <a:t>“tribal”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365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Guide: Development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sz="3600" b="1" i="1" dirty="0">
                <a:solidFill>
                  <a:srgbClr val="3D566F"/>
                </a:solidFill>
              </a:rPr>
              <a:t>Tribal experts asked that we:</a:t>
            </a:r>
            <a:endParaRPr lang="en-US" sz="3600" dirty="0"/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Make it understandable to people without research training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Include actual measure items when possible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Provide contact information of developer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Guide: End Product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spcAft>
                <a:spcPts val="1000"/>
              </a:spcAft>
            </a:pPr>
            <a:r>
              <a:rPr lang="en-US" sz="3600" b="1" i="1" dirty="0">
                <a:solidFill>
                  <a:srgbClr val="3D566F"/>
                </a:solidFill>
              </a:rPr>
              <a:t>A final tool of measures </a:t>
            </a:r>
            <a:r>
              <a:rPr lang="en-US" sz="3600" b="1" i="1" dirty="0" smtClean="0">
                <a:solidFill>
                  <a:srgbClr val="3D566F"/>
                </a:solidFill>
              </a:rPr>
              <a:t>that includes:</a:t>
            </a:r>
            <a:endParaRPr lang="en-US" sz="3600" b="1" i="1" dirty="0">
              <a:solidFill>
                <a:srgbClr val="3D566F"/>
              </a:solidFill>
            </a:endParaRP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Two </a:t>
            </a:r>
            <a:r>
              <a:rPr lang="en-US" dirty="0"/>
              <a:t>main sections </a:t>
            </a:r>
          </a:p>
          <a:p>
            <a:pPr marL="1322387" lvl="1" indent="-514350">
              <a:buFont typeface="+mj-lt"/>
              <a:buAutoNum type="arabicPeriod"/>
            </a:pPr>
            <a:r>
              <a:rPr lang="en-US" dirty="0"/>
              <a:t>Can be used for research purposes without further </a:t>
            </a:r>
            <a:r>
              <a:rPr lang="en-US" dirty="0" smtClean="0"/>
              <a:t>author permission</a:t>
            </a:r>
          </a:p>
          <a:p>
            <a:pPr marL="1322387" lvl="1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/>
              <a:t>Requires users to </a:t>
            </a:r>
            <a:r>
              <a:rPr lang="en-US" dirty="0"/>
              <a:t>contact the measure developer for permission to use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33 </a:t>
            </a:r>
            <a:r>
              <a:rPr lang="en-US" dirty="0"/>
              <a:t>measures (20 publicly available)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Both quantitative and </a:t>
            </a:r>
            <a:r>
              <a:rPr lang="en-US" dirty="0"/>
              <a:t>qualitative studies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/>
              <a:t>Measures specific to a given tribe, as well as pan-ethnic measures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Guide: End Product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04814" y="1614001"/>
            <a:ext cx="10969943" cy="4525963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i="1" dirty="0">
                <a:solidFill>
                  <a:srgbClr val="3D566F"/>
                </a:solidFill>
              </a:rPr>
              <a:t>A final tool of measures organized by 7 main concepts</a:t>
            </a:r>
            <a:r>
              <a:rPr lang="en-US" sz="5100" b="1" i="1" dirty="0" smtClean="0">
                <a:solidFill>
                  <a:srgbClr val="3D566F"/>
                </a:solidFill>
              </a:rPr>
              <a:t>:</a:t>
            </a:r>
          </a:p>
          <a:p>
            <a:endParaRPr lang="en-US" sz="2000" b="1" i="1" dirty="0" smtClean="0">
              <a:solidFill>
                <a:srgbClr val="3D566F"/>
              </a:solidFill>
            </a:endParaRPr>
          </a:p>
          <a:p>
            <a:pPr marL="579438" indent="-350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Acculturation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or enculturation</a:t>
            </a:r>
          </a:p>
          <a:p>
            <a:pPr marL="579438" indent="-350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Attachment and connectedness</a:t>
            </a:r>
          </a:p>
          <a:p>
            <a:pPr marL="579438" indent="-350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Communal mastery</a:t>
            </a:r>
          </a:p>
          <a:p>
            <a:pPr marL="579438" indent="-350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Ethnic identity</a:t>
            </a:r>
          </a:p>
          <a:p>
            <a:pPr marL="579438" indent="-350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Historical loss</a:t>
            </a:r>
          </a:p>
          <a:p>
            <a:pPr marL="579438" indent="-350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Participation in cultural or traditional activities</a:t>
            </a:r>
          </a:p>
          <a:p>
            <a:pPr marL="579438" indent="-350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Religiosity 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and spirituality</a:t>
            </a:r>
            <a:endParaRPr lang="en-US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i="1" dirty="0">
              <a:solidFill>
                <a:srgbClr val="3D56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guide: end product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292" y="1617127"/>
            <a:ext cx="7962019" cy="478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6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guide: end product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823" y="1688525"/>
            <a:ext cx="7455243" cy="4707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61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Measures Guide: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sz="3600" b="1" i="1" dirty="0">
                <a:solidFill>
                  <a:srgbClr val="3D566F"/>
                </a:solidFill>
              </a:rPr>
              <a:t>This tool can be used to help you: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Document presence or absence of cultural factors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Identify programs that address cultural factors associated with substance misuse</a:t>
            </a:r>
          </a:p>
          <a:p>
            <a:pPr marL="579438" indent="-350838">
              <a:buFont typeface="Arial" panose="020B0604020202020204" pitchFamily="34" charset="0"/>
              <a:buChar char="•"/>
            </a:pPr>
            <a:r>
              <a:rPr lang="en-US" dirty="0" smtClean="0"/>
              <a:t>Assess change associated with program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337219" y="1063458"/>
            <a:ext cx="3806317" cy="4527353"/>
          </a:xfrm>
        </p:spPr>
        <p:txBody>
          <a:bodyPr>
            <a:noAutofit/>
          </a:bodyPr>
          <a:lstStyle/>
          <a:p>
            <a:r>
              <a:rPr lang="en-US" sz="4000" dirty="0"/>
              <a:t>What programs and strategies have been developed to address promote health among tribes?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/>
            <a:endParaRPr lang="en-US" sz="2400" dirty="0"/>
          </a:p>
          <a:p>
            <a:pPr algn="l" eaLnBrk="1" hangingPunct="1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478" y="1063458"/>
            <a:ext cx="6496056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Program Inventory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362" y="2216270"/>
            <a:ext cx="3300554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2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606" y="452108"/>
            <a:ext cx="10466541" cy="1143000"/>
          </a:xfrm>
        </p:spPr>
        <p:txBody>
          <a:bodyPr/>
          <a:lstStyle/>
          <a:p>
            <a:r>
              <a:rPr lang="en-US" dirty="0" smtClean="0"/>
              <a:t>Culturally-Informed Programs</a:t>
            </a:r>
            <a:endParaRPr lang="en-US" dirty="0"/>
          </a:p>
        </p:txBody>
      </p:sp>
      <p:pic>
        <p:nvPicPr>
          <p:cNvPr id="2050" name="Picture 2" descr="File:Research design and evidence - Caph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16" y="1473188"/>
            <a:ext cx="6583680" cy="497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8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Culturally-Informed Programs</a:t>
            </a:r>
            <a:endParaRPr lang="en-US" dirty="0"/>
          </a:p>
        </p:txBody>
      </p:sp>
      <p:sp>
        <p:nvSpPr>
          <p:cNvPr id="4" name="Right Arrow Callout 3"/>
          <p:cNvSpPr/>
          <p:nvPr/>
        </p:nvSpPr>
        <p:spPr>
          <a:xfrm>
            <a:off x="1925824" y="3049815"/>
            <a:ext cx="2743200" cy="2743200"/>
          </a:xfrm>
          <a:prstGeom prst="rightArrowCallout">
            <a:avLst/>
          </a:prstGeom>
          <a:solidFill>
            <a:srgbClr val="3AB6DF"/>
          </a:solidFill>
          <a:ln w="76200">
            <a:solidFill>
              <a:srgbClr val="3D566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2F2F2"/>
                </a:solidFill>
              </a:rPr>
              <a:t>Best Research Evidence</a:t>
            </a:r>
          </a:p>
        </p:txBody>
      </p:sp>
      <p:sp>
        <p:nvSpPr>
          <p:cNvPr id="5" name="Down Arrow Callout 4"/>
          <p:cNvSpPr/>
          <p:nvPr/>
        </p:nvSpPr>
        <p:spPr>
          <a:xfrm>
            <a:off x="4805095" y="1723552"/>
            <a:ext cx="2743200" cy="2743200"/>
          </a:xfrm>
          <a:prstGeom prst="downArrowCallout">
            <a:avLst/>
          </a:prstGeom>
          <a:solidFill>
            <a:srgbClr val="3AB6DF"/>
          </a:solidFill>
          <a:ln w="76200">
            <a:solidFill>
              <a:srgbClr val="3D566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2F2F2"/>
                </a:solidFill>
              </a:rPr>
              <a:t>Practical</a:t>
            </a:r>
            <a:r>
              <a:rPr lang="en-US" dirty="0">
                <a:solidFill>
                  <a:srgbClr val="F2F2F2"/>
                </a:solidFill>
              </a:rPr>
              <a:t> </a:t>
            </a:r>
            <a:r>
              <a:rPr lang="en-US" sz="2800" b="1" dirty="0">
                <a:solidFill>
                  <a:srgbClr val="F2F2F2"/>
                </a:solidFill>
              </a:rPr>
              <a:t>Experience</a:t>
            </a:r>
          </a:p>
        </p:txBody>
      </p:sp>
      <p:sp>
        <p:nvSpPr>
          <p:cNvPr id="6" name="Left Arrow Callout 5"/>
          <p:cNvSpPr/>
          <p:nvPr/>
        </p:nvSpPr>
        <p:spPr>
          <a:xfrm>
            <a:off x="7631112" y="3049815"/>
            <a:ext cx="2743200" cy="2743200"/>
          </a:xfrm>
          <a:prstGeom prst="leftArrowCallout">
            <a:avLst/>
          </a:prstGeom>
          <a:solidFill>
            <a:srgbClr val="3AB6DF"/>
          </a:solidFill>
          <a:ln w="76200">
            <a:solidFill>
              <a:srgbClr val="3D566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2F2F2"/>
                </a:solidFill>
              </a:rPr>
              <a:t>Values and Traditions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2675" y="4716228"/>
            <a:ext cx="1463040" cy="914400"/>
          </a:xfrm>
          <a:prstGeom prst="rect">
            <a:avLst/>
          </a:prstGeom>
          <a:solidFill>
            <a:srgbClr val="3AB6DF"/>
          </a:solidFill>
          <a:ln w="57150">
            <a:solidFill>
              <a:srgbClr val="2346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2F2F2"/>
                </a:solidFill>
              </a:rPr>
              <a:t>EBP</a:t>
            </a:r>
          </a:p>
        </p:txBody>
      </p:sp>
    </p:spTree>
    <p:extLst>
      <p:ext uri="{BB962C8B-B14F-4D97-AF65-F5344CB8AC3E}">
        <p14:creationId xmlns:p14="http://schemas.microsoft.com/office/powerpoint/2010/main" val="106548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09840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6962" y="4562301"/>
            <a:ext cx="2836302" cy="954107"/>
          </a:xfrm>
          <a:prstGeom prst="rect">
            <a:avLst/>
          </a:prstGeom>
          <a:noFill/>
          <a:ln>
            <a:noFill/>
          </a:ln>
        </p:spPr>
        <p:txBody>
          <a:bodyPr wrap="square" numCol="1" spcCol="54864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7628E"/>
                </a:solidFill>
                <a:latin typeface="Calibri"/>
                <a:cs typeface="Calibri"/>
              </a:rPr>
              <a:t>Terri Yellowhammer, JD</a:t>
            </a:r>
            <a: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b="1" i="1" dirty="0">
                <a:solidFill>
                  <a:srgbClr val="27628E"/>
                </a:solidFill>
                <a:cs typeface="Calibri"/>
              </a:rPr>
              <a:t>Training and Technical Assistance </a:t>
            </a:r>
            <a:r>
              <a:rPr lang="en-US" b="1" i="1" dirty="0" smtClean="0">
                <a:solidFill>
                  <a:srgbClr val="27628E"/>
                </a:solidFill>
                <a:cs typeface="Calibri"/>
              </a:rPr>
              <a:t>Specialist</a:t>
            </a:r>
            <a:endParaRPr lang="en-US" dirty="0" smtClean="0">
              <a:solidFill>
                <a:srgbClr val="3AB6DF"/>
              </a:solidFill>
              <a:latin typeface="Soleil Bold"/>
              <a:cs typeface="Soleil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067" y="546245"/>
            <a:ext cx="90727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PRESENTERS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45067" y="1464733"/>
            <a:ext cx="6239933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15051" y="4562300"/>
            <a:ext cx="2836302" cy="954107"/>
          </a:xfrm>
          <a:prstGeom prst="rect">
            <a:avLst/>
          </a:prstGeom>
          <a:noFill/>
          <a:ln>
            <a:noFill/>
          </a:ln>
        </p:spPr>
        <p:txBody>
          <a:bodyPr wrap="square" numCol="1" spcCol="54864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7628E"/>
                </a:solidFill>
                <a:latin typeface="Calibri"/>
                <a:cs typeface="Calibri"/>
              </a:rPr>
              <a:t>Maria Valenti, PhD</a:t>
            </a:r>
            <a: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b="1" i="1" dirty="0" smtClean="0">
                <a:solidFill>
                  <a:srgbClr val="27628E"/>
                </a:solidFill>
                <a:cs typeface="Calibri"/>
              </a:rPr>
              <a:t>Senior Research Associate</a:t>
            </a:r>
            <a: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endParaRPr lang="en-US" dirty="0" smtClean="0">
              <a:solidFill>
                <a:srgbClr val="3AB6DF"/>
              </a:solidFill>
              <a:latin typeface="Soleil Bold"/>
              <a:cs typeface="Soleil 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9155" y="4593482"/>
            <a:ext cx="2836302" cy="954107"/>
          </a:xfrm>
          <a:prstGeom prst="rect">
            <a:avLst/>
          </a:prstGeom>
          <a:noFill/>
          <a:ln>
            <a:noFill/>
          </a:ln>
        </p:spPr>
        <p:txBody>
          <a:bodyPr wrap="square" numCol="1" spcCol="54864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7628E"/>
                </a:solidFill>
                <a:latin typeface="Calibri"/>
                <a:cs typeface="Calibri"/>
              </a:rPr>
              <a:t>Kim Dash, PhD, MPH</a:t>
            </a:r>
            <a: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sz="2200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r>
              <a:rPr lang="en-US" b="1" i="1" dirty="0" smtClean="0">
                <a:solidFill>
                  <a:srgbClr val="27628E"/>
                </a:solidFill>
                <a:latin typeface="Calibri"/>
                <a:cs typeface="Calibri"/>
              </a:rPr>
              <a:t>Senior Research Scientist</a:t>
            </a:r>
            <a: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  <a:t/>
            </a:r>
            <a:br>
              <a:rPr lang="en-US" b="1" dirty="0" smtClean="0">
                <a:solidFill>
                  <a:srgbClr val="27628E"/>
                </a:solidFill>
                <a:latin typeface="Calibri"/>
                <a:cs typeface="Calibri"/>
              </a:rPr>
            </a:br>
            <a:endParaRPr lang="en-US" dirty="0" smtClean="0">
              <a:solidFill>
                <a:srgbClr val="3AB6DF"/>
              </a:solidFill>
              <a:latin typeface="Soleil Bold"/>
              <a:cs typeface="Soleil Bold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5616" y="6560678"/>
            <a:ext cx="1085905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sz="1100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sz="1100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sz="1100" kern="1100" spc="100" dirty="0">
                <a:solidFill>
                  <a:srgbClr val="23466B"/>
                </a:solidFill>
                <a:latin typeface="Arial"/>
                <a:cs typeface="Arial"/>
              </a:rPr>
              <a:t>CULTURAL APPROACHES TO PREVENTION: TOOLS TO GUIDE PRACTICE</a:t>
            </a:r>
          </a:p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	</a:t>
            </a:r>
            <a:fld id="{12E6BE72-46E5-224B-B576-253A8D5EF906}" type="slidenum">
              <a:rPr lang="en-US" sz="1100" kern="1100" spc="100" smtClean="0">
                <a:solidFill>
                  <a:srgbClr val="23466B"/>
                </a:solidFill>
                <a:latin typeface="Arial"/>
                <a:cs typeface="Arial"/>
              </a:rPr>
              <a:pPr>
                <a:tabLst>
                  <a:tab pos="10574338" algn="l"/>
                </a:tabLst>
              </a:pPr>
              <a:t>3</a:t>
            </a:fld>
            <a:endParaRPr lang="en-US" sz="1100" kern="1100" spc="100" dirty="0" smtClean="0">
              <a:solidFill>
                <a:srgbClr val="23466B"/>
              </a:solidFill>
              <a:latin typeface="Arial"/>
              <a:cs typeface="Arial"/>
            </a:endParaRPr>
          </a:p>
        </p:txBody>
      </p:sp>
      <p:pic>
        <p:nvPicPr>
          <p:cNvPr id="14" name="Picture 13" descr="Prevention_Solutions_symbol_cymk_300p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r="25426"/>
          <a:stretch/>
        </p:blipFill>
        <p:spPr>
          <a:xfrm>
            <a:off x="8396962" y="1972975"/>
            <a:ext cx="1886544" cy="2301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196" y="1972976"/>
            <a:ext cx="2046013" cy="2301765"/>
          </a:xfrm>
          <a:prstGeom prst="rect">
            <a:avLst/>
          </a:prstGeom>
        </p:spPr>
      </p:pic>
      <p:pic>
        <p:nvPicPr>
          <p:cNvPr id="15" name="Picture 14" descr="EDC Square_Dark Background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0" t="29630" r="27115" b="31111"/>
          <a:stretch/>
        </p:blipFill>
        <p:spPr>
          <a:xfrm>
            <a:off x="9417107" y="4962783"/>
            <a:ext cx="2263209" cy="1337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271" y="1969861"/>
            <a:ext cx="1726807" cy="2304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b="10642"/>
          <a:stretch/>
        </p:blipFill>
        <p:spPr>
          <a:xfrm>
            <a:off x="1608270" y="1978208"/>
            <a:ext cx="172680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748" y="448807"/>
            <a:ext cx="11090374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Program Directory: Development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1766" y="2330960"/>
            <a:ext cx="5548851" cy="3917937"/>
          </a:xfrm>
          <a:solidFill>
            <a:srgbClr val="F2F2F2"/>
          </a:solidFill>
        </p:spPr>
        <p:txBody>
          <a:bodyPr numCol="1">
            <a:normAutofit/>
          </a:bodyPr>
          <a:lstStyle/>
          <a:p>
            <a:pPr marL="231775" indent="-2317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Athena Forum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Child Trends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First Nations Behavioral Health Association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Indian Health Service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Johns Hopkins’ Center for American Indian Health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500" dirty="0"/>
          </a:p>
        </p:txBody>
      </p:sp>
      <p:sp>
        <p:nvSpPr>
          <p:cNvPr id="7" name="Rectangle 6"/>
          <p:cNvSpPr/>
          <p:nvPr/>
        </p:nvSpPr>
        <p:spPr>
          <a:xfrm>
            <a:off x="6615935" y="2330960"/>
            <a:ext cx="390776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OJJDP Model Programs </a:t>
            </a:r>
          </a:p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Sky Center</a:t>
            </a:r>
          </a:p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Agency of Canada</a:t>
            </a:r>
          </a:p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SAMHSA NREPP</a:t>
            </a:r>
          </a:p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DHHS Home Visiting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89748" y="1610593"/>
            <a:ext cx="8448488" cy="65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>
                <a:solidFill>
                  <a:srgbClr val="3D566F"/>
                </a:solidFill>
                <a:latin typeface="+mn-lt"/>
              </a:rPr>
              <a:t>We consulted multiple sources.</a:t>
            </a:r>
          </a:p>
        </p:txBody>
      </p:sp>
    </p:spTree>
    <p:extLst>
      <p:ext uri="{BB962C8B-B14F-4D97-AF65-F5344CB8AC3E}">
        <p14:creationId xmlns:p14="http://schemas.microsoft.com/office/powerpoint/2010/main" val="1111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66" y="474127"/>
            <a:ext cx="11189594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Program Directory: Development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8391" y="1617127"/>
            <a:ext cx="10969943" cy="5042753"/>
          </a:xfrm>
        </p:spPr>
        <p:txBody>
          <a:bodyPr>
            <a:normAutofit lnSpcReduction="10000"/>
          </a:bodyPr>
          <a:lstStyle/>
          <a:p>
            <a:r>
              <a:rPr lang="en-US" sz="3600" b="1" i="1" dirty="0">
                <a:solidFill>
                  <a:srgbClr val="3D566F"/>
                </a:solidFill>
                <a:latin typeface="+mn-lt"/>
                <a:cs typeface="Arial" panose="020B0604020202020204" pitchFamily="34" charset="0"/>
              </a:rPr>
              <a:t>Tribal experts asked that we: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9438" indent="-350838"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Separate programs into two categories—Western-based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practice-based.</a:t>
            </a:r>
          </a:p>
          <a:p>
            <a:pPr marL="579438" indent="-350838"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 programs based on strength of evidence.</a:t>
            </a:r>
          </a:p>
          <a:p>
            <a:pPr marL="579438" indent="-350838"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Indicate whether program was developed by tribes, with tribes, or for tribes.</a:t>
            </a:r>
          </a:p>
          <a:p>
            <a:pPr marL="579438" indent="-350838"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Mention cost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9438" indent="-350838"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available full text of studies.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9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26" y="330188"/>
            <a:ext cx="11174354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Program Directory: End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7475" lvl="0"/>
            <a:r>
              <a:rPr lang="en-US" sz="3600" b="1" i="1" dirty="0">
                <a:solidFill>
                  <a:srgbClr val="3D566F"/>
                </a:solidFill>
              </a:rPr>
              <a:t>The final program directory</a:t>
            </a:r>
            <a:r>
              <a:rPr lang="en-US" sz="3600" b="1" i="1" dirty="0" smtClean="0">
                <a:solidFill>
                  <a:srgbClr val="3D566F"/>
                </a:solidFill>
              </a:rPr>
              <a:t>:</a:t>
            </a:r>
          </a:p>
          <a:p>
            <a:pPr marL="457200" lvl="0" indent="-339725">
              <a:buFont typeface="Arial" panose="020B0604020202020204" pitchFamily="34" charset="0"/>
              <a:buChar char="•"/>
            </a:pPr>
            <a:r>
              <a:rPr lang="en-US" dirty="0"/>
              <a:t>Features 71 programs divided into </a:t>
            </a:r>
            <a:r>
              <a:rPr lang="en-US" dirty="0" smtClean="0"/>
              <a:t>two </a:t>
            </a:r>
            <a:r>
              <a:rPr lang="en-US" dirty="0"/>
              <a:t>sections:</a:t>
            </a:r>
          </a:p>
          <a:p>
            <a:pPr marL="917575" lvl="1" indent="-342900">
              <a:buFont typeface="Courier New" panose="02070309020205020404" pitchFamily="49" charset="0"/>
              <a:buChar char="o"/>
            </a:pPr>
            <a:r>
              <a:rPr lang="en-US" sz="2700" dirty="0"/>
              <a:t>42 evaluated using Western evaluation methods </a:t>
            </a:r>
          </a:p>
          <a:p>
            <a:pPr marL="917575" lvl="1" indent="-342900">
              <a:buFont typeface="Courier New" panose="02070309020205020404" pitchFamily="49" charset="0"/>
              <a:buChar char="o"/>
            </a:pPr>
            <a:r>
              <a:rPr lang="en-US" sz="2700" dirty="0"/>
              <a:t>29 developed and refined using practice-based evidence</a:t>
            </a:r>
          </a:p>
          <a:p>
            <a:pPr marL="457200" lvl="0" indent="-339725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rganized </a:t>
            </a:r>
            <a:r>
              <a:rPr lang="en-US" dirty="0"/>
              <a:t>by population groups</a:t>
            </a:r>
          </a:p>
          <a:p>
            <a:pPr marL="457200" lvl="0" indent="-339725">
              <a:buFont typeface="Arial" panose="020B0604020202020204" pitchFamily="34" charset="0"/>
              <a:buChar char="•"/>
            </a:pPr>
            <a:r>
              <a:rPr lang="en-US" dirty="0"/>
              <a:t>Highlights cultural elements </a:t>
            </a:r>
          </a:p>
          <a:p>
            <a:pPr marL="457200" lvl="0" indent="-339725">
              <a:buFont typeface="Arial" panose="020B0604020202020204" pitchFamily="34" charset="0"/>
              <a:buChar char="•"/>
            </a:pPr>
            <a:r>
              <a:rPr lang="en-US" dirty="0"/>
              <a:t>Focuses on reducing substance misuse and improving emotional, mental, and/or physical health</a:t>
            </a:r>
          </a:p>
          <a:p>
            <a:endParaRPr lang="en-US" dirty="0"/>
          </a:p>
          <a:p>
            <a:pPr marL="117475" lvl="0"/>
            <a:endParaRPr lang="en-US" sz="3600" b="1" i="1" dirty="0">
              <a:solidFill>
                <a:srgbClr val="3D56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26" y="487909"/>
            <a:ext cx="10976234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Product Directory: End Product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593994"/>
              </p:ext>
            </p:extLst>
          </p:nvPr>
        </p:nvGraphicFramePr>
        <p:xfrm>
          <a:off x="664657" y="2539020"/>
          <a:ext cx="10308006" cy="3633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7292">
                  <a:extLst>
                    <a:ext uri="{9D8B030D-6E8A-4147-A177-3AD203B41FA5}">
                      <a16:colId xmlns:a16="http://schemas.microsoft.com/office/drawing/2014/main" val="3965819235"/>
                    </a:ext>
                  </a:extLst>
                </a:gridCol>
                <a:gridCol w="4569474">
                  <a:extLst>
                    <a:ext uri="{9D8B030D-6E8A-4147-A177-3AD203B41FA5}">
                      <a16:colId xmlns:a16="http://schemas.microsoft.com/office/drawing/2014/main" val="1297376539"/>
                    </a:ext>
                  </a:extLst>
                </a:gridCol>
                <a:gridCol w="3811240">
                  <a:extLst>
                    <a:ext uri="{9D8B030D-6E8A-4147-A177-3AD203B41FA5}">
                      <a16:colId xmlns:a16="http://schemas.microsoft.com/office/drawing/2014/main" val="14989204"/>
                    </a:ext>
                  </a:extLst>
                </a:gridCol>
              </a:tblGrid>
              <a:tr h="3718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FFF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FFF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</a:t>
                      </a:r>
                      <a:r>
                        <a:rPr lang="en-US" sz="2000" baseline="0" dirty="0" smtClean="0">
                          <a:solidFill>
                            <a:srgbClr val="FFFFF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FFF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Evaluation </a:t>
                      </a:r>
                      <a:r>
                        <a:rPr lang="en-US" sz="2000" dirty="0">
                          <a:solidFill>
                            <a:srgbClr val="FFFFF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FFFFF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Practice-Informed</a:t>
                      </a:r>
                      <a:endParaRPr lang="en-US" sz="2000" dirty="0">
                        <a:solidFill>
                          <a:srgbClr val="FFFFF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B6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728463"/>
                  </a:ext>
                </a:extLst>
              </a:tr>
              <a:tr h="3017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Mental Health Promotion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A3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Caring for the Circle Within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Cherokee Talking circle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FACE (Family and Child Education) Program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Families and Schools Together (FAST) for American Indian Children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Spirit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Healing of the Canoe </a:t>
                      </a: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Alaskan Rural Human service Program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Discovering Our Story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Honoring Children Making Relatives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Honoring Children, Mending the Circle</a:t>
                      </a:r>
                    </a:p>
                    <a:p>
                      <a:pPr marL="228600" marR="0" lvl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LEAP (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Lapwai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Equine Assisted Program for Life Enrichment</a:t>
                      </a: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D56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06692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5503" y="1630909"/>
            <a:ext cx="1035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3D566F"/>
                </a:solidFill>
                <a:cs typeface="Arial" panose="020B0604020202020204" pitchFamily="34" charset="0"/>
              </a:rPr>
              <a:t>First, programs sorted by outcomes</a:t>
            </a:r>
          </a:p>
        </p:txBody>
      </p:sp>
    </p:spTree>
    <p:extLst>
      <p:ext uri="{BB962C8B-B14F-4D97-AF65-F5344CB8AC3E}">
        <p14:creationId xmlns:p14="http://schemas.microsoft.com/office/powerpoint/2010/main" val="29715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46" y="444289"/>
            <a:ext cx="10983831" cy="1143000"/>
          </a:xfrm>
        </p:spPr>
        <p:txBody>
          <a:bodyPr>
            <a:noAutofit/>
          </a:bodyPr>
          <a:lstStyle/>
          <a:p>
            <a:r>
              <a:rPr lang="en-US" dirty="0"/>
              <a:t>Product Directory: End Product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4814" y="2997840"/>
            <a:ext cx="4807445" cy="4525963"/>
          </a:xfrm>
        </p:spPr>
        <p:txBody>
          <a:bodyPr>
            <a:normAutofit/>
          </a:bodyPr>
          <a:lstStyle/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Developer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Populations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Design</a:t>
            </a:r>
          </a:p>
          <a:p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604814" y="1657363"/>
            <a:ext cx="10969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600" b="1" i="1" dirty="0">
                <a:solidFill>
                  <a:srgbClr val="3D566F"/>
                </a:solidFill>
                <a:latin typeface="+mj-lt"/>
                <a:cs typeface="Arial" panose="020B0604020202020204" pitchFamily="34" charset="0"/>
              </a:rPr>
              <a:t>For </a:t>
            </a:r>
            <a:r>
              <a:rPr lang="en-US" sz="3600" b="1" i="1" dirty="0" smtClean="0">
                <a:solidFill>
                  <a:srgbClr val="3D566F"/>
                </a:solidFill>
                <a:latin typeface="+mj-lt"/>
                <a:cs typeface="Arial" panose="020B0604020202020204" pitchFamily="34" charset="0"/>
              </a:rPr>
              <a:t>programs with evaluation documentation, information organized </a:t>
            </a:r>
            <a:r>
              <a:rPr lang="en-US" sz="3600" b="1" i="1" dirty="0">
                <a:solidFill>
                  <a:srgbClr val="3D566F"/>
                </a:solidFill>
                <a:latin typeface="+mj-lt"/>
                <a:cs typeface="Arial" panose="020B0604020202020204" pitchFamily="34" charset="0"/>
              </a:rPr>
              <a:t>by: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5412259" y="2997839"/>
            <a:ext cx="48074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32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Outcomes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Studies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Featured Source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858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46" y="424338"/>
            <a:ext cx="10983831" cy="1143000"/>
          </a:xfrm>
        </p:spPr>
        <p:txBody>
          <a:bodyPr>
            <a:noAutofit/>
          </a:bodyPr>
          <a:lstStyle/>
          <a:p>
            <a:r>
              <a:rPr lang="en-US" dirty="0"/>
              <a:t>Product Directory: End Product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16751" y="2513908"/>
            <a:ext cx="4807445" cy="4525963"/>
          </a:xfrm>
        </p:spPr>
        <p:txBody>
          <a:bodyPr>
            <a:normAutofit/>
          </a:bodyPr>
          <a:lstStyle/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Developer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Populations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4814" y="1657363"/>
            <a:ext cx="10969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600" b="1" i="1" dirty="0">
                <a:solidFill>
                  <a:srgbClr val="3D566F"/>
                </a:solidFill>
                <a:cs typeface="Arial" panose="020B0604020202020204" pitchFamily="34" charset="0"/>
              </a:rPr>
              <a:t>For practice-based programs, </a:t>
            </a:r>
            <a:r>
              <a:rPr lang="en-US" sz="3600" b="1" i="1" dirty="0" smtClean="0">
                <a:solidFill>
                  <a:srgbClr val="3D566F"/>
                </a:solidFill>
                <a:cs typeface="Arial" panose="020B0604020202020204" pitchFamily="34" charset="0"/>
              </a:rPr>
              <a:t>information  </a:t>
            </a:r>
            <a:r>
              <a:rPr lang="en-US" sz="3600" b="1" i="1" dirty="0">
                <a:solidFill>
                  <a:srgbClr val="3D566F"/>
                </a:solidFill>
                <a:cs typeface="Arial" panose="020B0604020202020204" pitchFamily="34" charset="0"/>
              </a:rPr>
              <a:t>organized by: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5412259" y="2483745"/>
            <a:ext cx="48074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3200" kern="1200" dirty="0" smtClean="0">
                <a:solidFill>
                  <a:srgbClr val="777777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Featured Source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46" y="455884"/>
            <a:ext cx="10983831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Program Directory: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062014" y="2453957"/>
            <a:ext cx="10969943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Look at protective factors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Identify relevant programs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Determine strength of evidence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Balance strength of evidence against other needs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Refine your search by considering 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Determine feasibility of implementation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Develop an evaluation plan, if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846" y="1642295"/>
            <a:ext cx="6767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3D566F"/>
                </a:solidFill>
                <a:cs typeface="Arial" panose="020B0604020202020204" pitchFamily="34" charset="0"/>
              </a:rPr>
              <a:t>Use the information in this tool to:</a:t>
            </a:r>
          </a:p>
        </p:txBody>
      </p:sp>
    </p:spTree>
    <p:extLst>
      <p:ext uri="{BB962C8B-B14F-4D97-AF65-F5344CB8AC3E}">
        <p14:creationId xmlns:p14="http://schemas.microsoft.com/office/powerpoint/2010/main" val="80487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MS PGothic" charset="0"/>
                <a:cs typeface="Arial" charset="0"/>
              </a:rPr>
              <a:t>Questions?</a:t>
            </a:r>
          </a:p>
        </p:txBody>
      </p:sp>
      <p:pic>
        <p:nvPicPr>
          <p:cNvPr id="86019" name="Picture 3" descr="hands-rai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476" y="1617128"/>
            <a:ext cx="9235440" cy="470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2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015640"/>
            <a:ext cx="5535828" cy="7637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revention_Solutions_symbol_cymk_300p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33400" y="7281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9225"/>
          <a:stretch/>
        </p:blipFill>
        <p:spPr bwMode="auto">
          <a:xfrm>
            <a:off x="1" y="0"/>
            <a:ext cx="12188824" cy="677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988" y="454090"/>
            <a:ext cx="5535648" cy="762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8349" y="480887"/>
            <a:ext cx="5350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AB6DF"/>
                </a:solidFill>
                <a:latin typeface="Arial"/>
                <a:cs typeface="Arial"/>
              </a:rPr>
              <a:t>CLOSING THOUGHT</a:t>
            </a:r>
            <a:endParaRPr lang="en-US" sz="4000" dirty="0">
              <a:solidFill>
                <a:srgbClr val="23466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2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28324" y="3886200"/>
            <a:ext cx="8532178" cy="1752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857143"/>
            <a:ext cx="110066" cy="2065868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6346" y="2307982"/>
            <a:ext cx="9072748" cy="51706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5000" dirty="0" smtClean="0">
              <a:solidFill>
                <a:srgbClr val="FFFFFF"/>
              </a:solidFill>
              <a:latin typeface="Soleil Bold"/>
              <a:cs typeface="Soleil Bold"/>
            </a:endParaRPr>
          </a:p>
          <a:p>
            <a:pPr>
              <a:spcAft>
                <a:spcPts val="600"/>
              </a:spcAft>
            </a:pPr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THANK YOU</a:t>
            </a:r>
            <a:r>
              <a:rPr lang="en-US" sz="5000" dirty="0" smtClean="0">
                <a:solidFill>
                  <a:srgbClr val="B2B3B2"/>
                </a:solidFill>
                <a:latin typeface="Arial"/>
                <a:cs typeface="Arial"/>
              </a:rPr>
              <a:t> </a:t>
            </a:r>
            <a:br>
              <a:rPr lang="en-US" sz="5000" dirty="0" smtClean="0">
                <a:solidFill>
                  <a:srgbClr val="B2B3B2"/>
                </a:solidFill>
                <a:latin typeface="Arial"/>
                <a:cs typeface="Arial"/>
              </a:rPr>
            </a:br>
            <a:endParaRPr lang="en-US" sz="1200" dirty="0" smtClean="0">
              <a:solidFill>
                <a:srgbClr val="B2B3B2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chemeClr val="bg1"/>
                </a:solidFill>
              </a:rPr>
              <a:t>tyellowhammer@edc.org</a:t>
            </a:r>
            <a:endParaRPr lang="en-US" sz="3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mvalenti@edc.org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kdash@edc.org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US" sz="5000" dirty="0" smtClean="0">
              <a:solidFill>
                <a:srgbClr val="B2B3B2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US" sz="32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" name="Picture 23" descr="EDC Square_Dark Backgroun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0" t="29630" r="27115" b="31111"/>
          <a:stretch/>
        </p:blipFill>
        <p:spPr>
          <a:xfrm>
            <a:off x="8782860" y="3784915"/>
            <a:ext cx="2263209" cy="1337734"/>
          </a:xfrm>
          <a:prstGeom prst="rect">
            <a:avLst/>
          </a:prstGeom>
        </p:spPr>
      </p:pic>
      <p:pic>
        <p:nvPicPr>
          <p:cNvPr id="15" name="Picture 14" descr="Prevention_Solutions_symbol_white_outlines.emf"/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830" y="5122649"/>
            <a:ext cx="2118622" cy="2153932"/>
          </a:xfrm>
          <a:prstGeom prst="rect">
            <a:avLst/>
          </a:prstGeom>
        </p:spPr>
      </p:pic>
      <p:pic>
        <p:nvPicPr>
          <p:cNvPr id="17" name="Picture 16" descr="Prevention_Solutions_symbol_white_outlines.emf"/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783" y="-1409588"/>
            <a:ext cx="2118622" cy="21539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5616" y="6560678"/>
            <a:ext cx="1106225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777777"/>
                </a:solidFill>
                <a:latin typeface="Arial"/>
                <a:cs typeface="Arial"/>
              </a:rPr>
              <a:t>PREVENTION SOLUTIONS</a:t>
            </a:r>
            <a:r>
              <a:rPr lang="en-US" sz="1100" kern="1100" spc="100" baseline="6000" dirty="0" smtClean="0">
                <a:solidFill>
                  <a:srgbClr val="777777"/>
                </a:solidFill>
                <a:latin typeface="Arial"/>
                <a:cs typeface="Arial"/>
              </a:rPr>
              <a:t>@</a:t>
            </a:r>
            <a:r>
              <a:rPr lang="en-US" sz="1100" kern="1100" spc="100" dirty="0" smtClean="0">
                <a:solidFill>
                  <a:srgbClr val="777777"/>
                </a:solidFill>
                <a:latin typeface="Arial"/>
                <a:cs typeface="Arial"/>
              </a:rPr>
              <a:t>EDC </a:t>
            </a:r>
            <a:r>
              <a:rPr lang="en-US" sz="1100" kern="1100" spc="100" dirty="0">
                <a:solidFill>
                  <a:srgbClr val="23466B"/>
                </a:solidFill>
                <a:latin typeface="Arial"/>
                <a:cs typeface="Arial"/>
              </a:rPr>
              <a:t>CULTURAL APPROACHES TO PREVENTION: TOOLS TO GUIDE PRACTICE</a:t>
            </a:r>
          </a:p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	</a:t>
            </a:r>
            <a:fld id="{12E6BE72-46E5-224B-B576-253A8D5EF906}" type="slidenum">
              <a:rPr lang="en-US" sz="1100" kern="1100" spc="100" smtClean="0">
                <a:solidFill>
                  <a:srgbClr val="23466B"/>
                </a:solidFill>
                <a:latin typeface="Arial"/>
                <a:cs typeface="Arial"/>
              </a:rPr>
              <a:pPr>
                <a:tabLst>
                  <a:tab pos="10574338" algn="l"/>
                </a:tabLst>
              </a:pPr>
              <a:t>39</a:t>
            </a:fld>
            <a:endParaRPr lang="en-US" sz="1100" kern="1100" spc="100" dirty="0" smtClean="0">
              <a:solidFill>
                <a:srgbClr val="23466B"/>
              </a:solidFill>
              <a:latin typeface="Arial"/>
              <a:cs typeface="Arial"/>
            </a:endParaRPr>
          </a:p>
        </p:txBody>
      </p:sp>
      <p:pic>
        <p:nvPicPr>
          <p:cNvPr id="26" name="Picture 25" descr="Prevention_Solutions_Horizontal_cymk white text outlined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84" y="1378458"/>
            <a:ext cx="3626449" cy="6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1"/>
            <a:ext cx="12197292" cy="653287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32876"/>
            <a:ext cx="12188825" cy="325124"/>
          </a:xfrm>
          <a:prstGeom prst="rect">
            <a:avLst/>
          </a:prstGeom>
          <a:solidFill>
            <a:srgbClr val="3AB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347" y="520550"/>
            <a:ext cx="90727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3466B"/>
                </a:solidFill>
                <a:latin typeface="Arial"/>
                <a:cs typeface="Arial"/>
              </a:rPr>
              <a:t>TODAY’S AGENDA</a:t>
            </a:r>
            <a:endParaRPr lang="en-US" sz="4400" dirty="0" smtClean="0">
              <a:solidFill>
                <a:srgbClr val="B2B3B2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45067" y="1464733"/>
            <a:ext cx="6900333" cy="0"/>
          </a:xfrm>
          <a:prstGeom prst="line">
            <a:avLst/>
          </a:prstGeom>
          <a:ln w="6350">
            <a:solidFill>
              <a:srgbClr val="3AB6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6347" y="1614995"/>
            <a:ext cx="9072748" cy="3795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777777"/>
                </a:solidFill>
                <a:cs typeface="Calibri"/>
              </a:rPr>
              <a:t>Background </a:t>
            </a:r>
            <a:r>
              <a:rPr lang="en-US" sz="3200" dirty="0">
                <a:solidFill>
                  <a:srgbClr val="777777"/>
                </a:solidFill>
                <a:cs typeface="Calibri"/>
              </a:rPr>
              <a:t>and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777777"/>
                </a:solidFill>
                <a:cs typeface="Calibri"/>
              </a:rPr>
              <a:t>Program tools</a:t>
            </a: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777777"/>
                </a:solidFill>
                <a:cs typeface="Calibri"/>
              </a:rPr>
              <a:t>Approach </a:t>
            </a:r>
            <a:r>
              <a:rPr lang="en-US" sz="3200" dirty="0">
                <a:solidFill>
                  <a:srgbClr val="777777"/>
                </a:solidFill>
                <a:cs typeface="Calibri"/>
              </a:rPr>
              <a:t>to development</a:t>
            </a: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777777"/>
                </a:solidFill>
                <a:cs typeface="Calibri"/>
              </a:rPr>
              <a:t>Products for the prevention field</a:t>
            </a:r>
          </a:p>
          <a:p>
            <a:pPr marL="1143000" lvl="1" indent="-4572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777777"/>
                </a:solidFill>
                <a:cs typeface="Calibri"/>
              </a:rPr>
              <a:t>Potential </a:t>
            </a:r>
            <a:r>
              <a:rPr lang="en-US" sz="3200" dirty="0" smtClean="0">
                <a:solidFill>
                  <a:srgbClr val="777777"/>
                </a:solidFill>
                <a:cs typeface="Calibri"/>
              </a:rPr>
              <a:t>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777777"/>
                </a:solidFill>
                <a:cs typeface="Calibri"/>
              </a:rPr>
              <a:t>Questions and Discussion</a:t>
            </a:r>
            <a:endParaRPr lang="en-US" sz="3200" dirty="0">
              <a:solidFill>
                <a:srgbClr val="777777"/>
              </a:solidFill>
              <a:cs typeface="Calibri"/>
            </a:endParaRPr>
          </a:p>
          <a:p>
            <a:endParaRPr lang="en-US" sz="3200" dirty="0" smtClean="0">
              <a:solidFill>
                <a:srgbClr val="777777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583" y="6575011"/>
            <a:ext cx="1085905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chemeClr val="bg1"/>
                </a:solidFill>
                <a:latin typeface="Arial"/>
                <a:cs typeface="Arial"/>
              </a:rPr>
              <a:t>PREVENTION SOLUTIONS</a:t>
            </a:r>
            <a:r>
              <a:rPr lang="en-US" sz="1100" kern="1100" spc="100" baseline="6000" dirty="0" smtClean="0">
                <a:solidFill>
                  <a:srgbClr val="F2F2F2"/>
                </a:solidFill>
                <a:latin typeface="Arial"/>
                <a:cs typeface="Arial"/>
              </a:rPr>
              <a:t>@</a:t>
            </a:r>
            <a:r>
              <a:rPr lang="en-US" sz="1100" kern="1100" spc="100" dirty="0" smtClean="0">
                <a:solidFill>
                  <a:srgbClr val="F2F2F2"/>
                </a:solidFill>
                <a:latin typeface="Arial"/>
                <a:cs typeface="Arial"/>
              </a:rPr>
              <a:t>EDC </a:t>
            </a:r>
            <a:r>
              <a:rPr lang="en-US" sz="1100" kern="1100" spc="100" dirty="0">
                <a:solidFill>
                  <a:srgbClr val="23466B"/>
                </a:solidFill>
                <a:latin typeface="Arial"/>
                <a:cs typeface="Arial"/>
              </a:rPr>
              <a:t>CULTURAL APPROACHES TO PREVENTION: </a:t>
            </a:r>
            <a:r>
              <a:rPr lang="en-US" sz="1100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TOOLS </a:t>
            </a:r>
            <a:r>
              <a:rPr lang="en-US" sz="1100" kern="1100" spc="100" dirty="0">
                <a:solidFill>
                  <a:srgbClr val="23466B"/>
                </a:solidFill>
                <a:latin typeface="Arial"/>
                <a:cs typeface="Arial"/>
              </a:rPr>
              <a:t>TO GUIDE PRACTICE</a:t>
            </a:r>
          </a:p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23466B"/>
                </a:solidFill>
                <a:latin typeface="Arial"/>
                <a:cs typeface="Arial"/>
              </a:rPr>
              <a:t>	</a:t>
            </a:r>
            <a:fld id="{12E6BE72-46E5-224B-B576-253A8D5EF906}" type="slidenum">
              <a:rPr lang="en-US" sz="1100" kern="1100" spc="100" smtClean="0">
                <a:solidFill>
                  <a:srgbClr val="23466B"/>
                </a:solidFill>
                <a:latin typeface="Arial"/>
                <a:cs typeface="Arial"/>
              </a:rPr>
              <a:pPr>
                <a:tabLst>
                  <a:tab pos="10574338" algn="l"/>
                </a:tabLst>
              </a:pPr>
              <a:t>4</a:t>
            </a:fld>
            <a:endParaRPr lang="en-US" sz="1100" kern="1100" spc="100" dirty="0" smtClean="0">
              <a:solidFill>
                <a:srgbClr val="23466B"/>
              </a:solidFill>
              <a:latin typeface="Arial"/>
              <a:cs typeface="Arial"/>
            </a:endParaRPr>
          </a:p>
        </p:txBody>
      </p:sp>
      <p:pic>
        <p:nvPicPr>
          <p:cNvPr id="12" name="Picture 11" descr="Prevention_Solutions_symbol_cymk_300p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663" y="180274"/>
            <a:ext cx="641943" cy="6545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874" y="1571625"/>
            <a:ext cx="24860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Culture Can be Defined By…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10800000" flipH="1" flipV="1">
            <a:off x="4321175" y="4381500"/>
            <a:ext cx="2273300" cy="1422400"/>
          </a:xfrm>
          <a:prstGeom prst="ellipse">
            <a:avLst/>
          </a:prstGeom>
          <a:solidFill>
            <a:srgbClr val="8A9D7A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LANGUAGES/ DIALECTS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rot="10800000" flipH="1" flipV="1">
            <a:off x="8583612" y="2090738"/>
            <a:ext cx="1879600" cy="1644650"/>
          </a:xfrm>
          <a:prstGeom prst="ellipse">
            <a:avLst/>
          </a:prstGeom>
          <a:solidFill>
            <a:srgbClr val="376092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DISABILITY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 rot="10800000" flipH="1" flipV="1">
            <a:off x="882650" y="1935422"/>
            <a:ext cx="2451100" cy="1817687"/>
          </a:xfrm>
          <a:prstGeom prst="ellipse">
            <a:avLst/>
          </a:prstGeom>
          <a:solidFill>
            <a:srgbClr val="215968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GENDER IDENTITY/ SEXUAL ORIENTATION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 rot="10800000" flipH="1" flipV="1">
            <a:off x="6488112" y="3330575"/>
            <a:ext cx="2471738" cy="1936750"/>
          </a:xfrm>
          <a:prstGeom prst="ellipse">
            <a:avLst/>
          </a:prstGeom>
          <a:solidFill>
            <a:srgbClr val="8BACC6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GEOGRAPHIC LOCATION/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COMMUNITY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 rot="10800000" flipH="1" flipV="1">
            <a:off x="3436143" y="1538514"/>
            <a:ext cx="1770062" cy="1289050"/>
          </a:xfrm>
          <a:prstGeom prst="ellipse">
            <a:avLst/>
          </a:prstGeom>
          <a:solidFill>
            <a:srgbClr val="B46C3A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RELIGION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 rot="10800000" flipH="1" flipV="1">
            <a:off x="6532884" y="1551801"/>
            <a:ext cx="2019300" cy="1574800"/>
          </a:xfrm>
          <a:prstGeom prst="ellipse">
            <a:avLst/>
          </a:prstGeom>
          <a:solidFill>
            <a:srgbClr val="E46C0A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RACE/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ETHNICITY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10800000" flipH="1" flipV="1">
            <a:off x="8959850" y="4508500"/>
            <a:ext cx="1503362" cy="1295400"/>
          </a:xfrm>
          <a:prstGeom prst="ellipse">
            <a:avLst/>
          </a:prstGeom>
          <a:solidFill>
            <a:srgbClr val="84171A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AGE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 rot="10800000" flipH="1" flipV="1">
            <a:off x="1733549" y="4381500"/>
            <a:ext cx="1527176" cy="1422400"/>
          </a:xfrm>
          <a:prstGeom prst="ellipse">
            <a:avLst/>
          </a:prstGeom>
          <a:solidFill>
            <a:srgbClr val="604A7B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GENDER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rot="10800000" flipH="1" flipV="1">
            <a:off x="2941637" y="3478213"/>
            <a:ext cx="1835150" cy="1339850"/>
          </a:xfrm>
          <a:prstGeom prst="ellipse">
            <a:avLst/>
          </a:prstGeom>
          <a:solidFill>
            <a:srgbClr val="D99694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INCOME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 rot="10800000" flipH="1" flipV="1">
            <a:off x="4819650" y="2797176"/>
            <a:ext cx="1687512" cy="1287463"/>
          </a:xfrm>
          <a:prstGeom prst="ellipse">
            <a:avLst/>
          </a:prstGeom>
          <a:solidFill>
            <a:srgbClr val="17375E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CLAN</a:t>
            </a:r>
          </a:p>
        </p:txBody>
      </p:sp>
    </p:spTree>
    <p:extLst>
      <p:ext uri="{BB962C8B-B14F-4D97-AF65-F5344CB8AC3E}">
        <p14:creationId xmlns:p14="http://schemas.microsoft.com/office/powerpoint/2010/main" val="15730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Elements of Culture 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79134" y="1781102"/>
            <a:ext cx="10969943" cy="4525963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/>
              <a:t>Norms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Values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Beliefs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Symbols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Practices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What else?</a:t>
            </a:r>
          </a:p>
        </p:txBody>
      </p:sp>
      <p:pic>
        <p:nvPicPr>
          <p:cNvPr id="5" name="Picture 4" descr="http://www.carolynjones.com/photos/every_girl_tells_a_story/Angel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"/>
          <a:stretch/>
        </p:blipFill>
        <p:spPr bwMode="auto">
          <a:xfrm>
            <a:off x="5739920" y="1781102"/>
            <a:ext cx="4421346" cy="419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7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Culture-Based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854" y="1727810"/>
            <a:ext cx="10969943" cy="452596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Traditional healing ceremonies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Tribal arts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Songs </a:t>
            </a:r>
            <a:r>
              <a:rPr lang="en-US" dirty="0" smtClean="0"/>
              <a:t>and </a:t>
            </a:r>
            <a:r>
              <a:rPr lang="en-US" dirty="0"/>
              <a:t>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Coming of age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Traditional games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Clans </a:t>
            </a:r>
            <a:r>
              <a:rPr lang="en-US" dirty="0" smtClean="0"/>
              <a:t>and </a:t>
            </a:r>
            <a:r>
              <a:rPr lang="en-US" dirty="0"/>
              <a:t>societies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Storytelling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Culture camps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08" y="2441845"/>
            <a:ext cx="4450382" cy="367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0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8466"/>
            <a:ext cx="12197292" cy="6858001"/>
          </a:xfrm>
          <a:prstGeom prst="rect">
            <a:avLst/>
          </a:prstGeom>
          <a:solidFill>
            <a:srgbClr val="234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B6DF"/>
              </a:solidFill>
            </a:endParaRPr>
          </a:p>
        </p:txBody>
      </p:sp>
      <p:pic>
        <p:nvPicPr>
          <p:cNvPr id="9" name="Picture 8" descr="darkwid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825" cy="68664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4389" y="158519"/>
            <a:ext cx="11220278" cy="19441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B500"/>
                </a:solidFill>
                <a:latin typeface="Arial"/>
                <a:cs typeface="Arial"/>
              </a:rPr>
              <a:t>What We Hear from </a:t>
            </a:r>
            <a:r>
              <a:rPr lang="en-US" sz="4800" b="1" dirty="0" smtClean="0">
                <a:solidFill>
                  <a:srgbClr val="FFB500"/>
                </a:solidFill>
                <a:latin typeface="Arial"/>
                <a:cs typeface="Arial"/>
              </a:rPr>
              <a:t>Tribes… </a:t>
            </a:r>
          </a:p>
          <a:p>
            <a:pPr>
              <a:spcBef>
                <a:spcPts val="1000"/>
              </a:spcBef>
            </a:pPr>
            <a:r>
              <a:rPr lang="en-US" sz="3200" i="1" dirty="0" smtClean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3200" i="1" dirty="0">
                <a:solidFill>
                  <a:schemeClr val="bg1"/>
                </a:solidFill>
                <a:latin typeface="Arial"/>
                <a:cs typeface="Arial"/>
              </a:rPr>
              <a:t>need for information and guidance </a:t>
            </a:r>
            <a:r>
              <a:rPr lang="en-US" sz="3200" i="1" dirty="0" smtClean="0">
                <a:solidFill>
                  <a:schemeClr val="bg1"/>
                </a:solidFill>
                <a:latin typeface="Arial"/>
                <a:cs typeface="Arial"/>
              </a:rPr>
              <a:t>on </a:t>
            </a:r>
            <a:r>
              <a:rPr lang="en-US" sz="3200" i="1" dirty="0">
                <a:solidFill>
                  <a:schemeClr val="bg1"/>
                </a:solidFill>
                <a:latin typeface="Arial"/>
                <a:cs typeface="Arial"/>
              </a:rPr>
              <a:t>culturally-informed programs</a:t>
            </a:r>
            <a:endParaRPr lang="en-US" sz="36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616" y="6560678"/>
            <a:ext cx="1085905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tabLst>
                <a:tab pos="10574338" algn="l"/>
              </a:tabLst>
            </a:pPr>
            <a:r>
              <a:rPr lang="en-US" sz="1100" kern="1100" spc="100" dirty="0" smtClean="0">
                <a:solidFill>
                  <a:srgbClr val="23466B"/>
                </a:solidFill>
                <a:latin typeface="Soleil Bold"/>
                <a:cs typeface="Soleil Bold"/>
              </a:rPr>
              <a:t>	</a:t>
            </a:r>
            <a:fld id="{12E6BE72-46E5-224B-B576-253A8D5EF906}" type="slidenum">
              <a:rPr lang="en-US" sz="1100" kern="1100" spc="100" smtClean="0">
                <a:solidFill>
                  <a:srgbClr val="BFBFBF"/>
                </a:solidFill>
                <a:latin typeface="Soleil Bold"/>
                <a:cs typeface="Soleil Bold"/>
              </a:rPr>
              <a:pPr>
                <a:tabLst>
                  <a:tab pos="10574338" algn="l"/>
                </a:tabLst>
              </a:pPr>
              <a:t>8</a:t>
            </a:fld>
            <a:endParaRPr lang="en-US" sz="1100" kern="1100" spc="100" dirty="0" smtClean="0">
              <a:solidFill>
                <a:srgbClr val="BFBFBF"/>
              </a:solidFill>
              <a:latin typeface="Soleil Bold"/>
              <a:cs typeface="Soleil Bold"/>
            </a:endParaRPr>
          </a:p>
        </p:txBody>
      </p:sp>
      <p:pic>
        <p:nvPicPr>
          <p:cNvPr id="6" name="Picture 9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23" y="2244697"/>
            <a:ext cx="6153793" cy="349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440" y="3748947"/>
            <a:ext cx="5715213" cy="26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7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7142925" y="3830384"/>
            <a:ext cx="4089367" cy="1836015"/>
          </a:xfrm>
          <a:prstGeom prst="wedgeRoundRectCallout">
            <a:avLst>
              <a:gd name="adj1" fmla="val -37329"/>
              <a:gd name="adj2" fmla="val 76851"/>
              <a:gd name="adj3" fmla="val 16667"/>
            </a:avLst>
          </a:prstGeom>
          <a:solidFill>
            <a:srgbClr val="2762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cultural factors protect against substance misuse and promote mental health among  AI/AN populations?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and Need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7859616" y="1752414"/>
            <a:ext cx="3262184" cy="1737360"/>
          </a:xfrm>
          <a:prstGeom prst="wedgeRoundRectCallout">
            <a:avLst>
              <a:gd name="adj1" fmla="val 41249"/>
              <a:gd name="adj2" fmla="val 67213"/>
              <a:gd name="adj3" fmla="val 16667"/>
            </a:avLst>
          </a:prstGeom>
          <a:solidFill>
            <a:srgbClr val="FFB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programs have been developed by tribes, with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tribes,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for tribes?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86969" y="1767468"/>
            <a:ext cx="3868383" cy="1362155"/>
          </a:xfrm>
          <a:prstGeom prst="wedgeRectCallout">
            <a:avLst>
              <a:gd name="adj1" fmla="val -860"/>
              <a:gd name="adj2" fmla="val 82630"/>
            </a:avLst>
          </a:prstGeom>
          <a:solidFill>
            <a:srgbClr val="77777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one place we can go to obtain information on culturally-informed programs?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38525" y="3830384"/>
            <a:ext cx="4663440" cy="2103120"/>
          </a:xfrm>
          <a:prstGeom prst="wedgeRoundRectCallout">
            <a:avLst>
              <a:gd name="adj1" fmla="val 4269"/>
              <a:gd name="adj2" fmla="val 74555"/>
              <a:gd name="adj3" fmla="val 16667"/>
            </a:avLst>
          </a:prstGeom>
          <a:solidFill>
            <a:srgbClr val="3AB6D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culturally-informed programs reduce substance misuse or abuse and/or promote mental health among American Indian and Alaska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(AI/AN)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populations?</a:t>
            </a:r>
          </a:p>
        </p:txBody>
      </p:sp>
      <p:sp>
        <p:nvSpPr>
          <p:cNvPr id="11" name="Subtitle 10"/>
          <p:cNvSpPr>
            <a:spLocks noGrp="1"/>
          </p:cNvSpPr>
          <p:nvPr>
            <p:ph idx="1"/>
          </p:nvPr>
        </p:nvSpPr>
        <p:spPr>
          <a:xfrm>
            <a:off x="4365844" y="1752414"/>
            <a:ext cx="3383280" cy="2286000"/>
          </a:xfrm>
          <a:prstGeom prst="wedgeRectCallout">
            <a:avLst>
              <a:gd name="adj1" fmla="val -1159"/>
              <a:gd name="adj2" fmla="val 82755"/>
            </a:avLst>
          </a:prstGeom>
          <a:solidFill>
            <a:srgbClr val="B2B3B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4163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measure cultural factors associated with health promotion and substance misuse prevention in AI/AN populations?</a:t>
            </a:r>
          </a:p>
        </p:txBody>
      </p:sp>
    </p:spTree>
    <p:extLst>
      <p:ext uri="{BB962C8B-B14F-4D97-AF65-F5344CB8AC3E}">
        <p14:creationId xmlns:p14="http://schemas.microsoft.com/office/powerpoint/2010/main" val="39996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1271</Words>
  <Application>Microsoft Office PowerPoint</Application>
  <PresentationFormat>Custom</PresentationFormat>
  <Paragraphs>302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ＭＳ Ｐゴシック</vt:lpstr>
      <vt:lpstr>ＭＳ Ｐゴシック</vt:lpstr>
      <vt:lpstr>Arial</vt:lpstr>
      <vt:lpstr>Calibri</vt:lpstr>
      <vt:lpstr>Courier New</vt:lpstr>
      <vt:lpstr>Helvetica</vt:lpstr>
      <vt:lpstr>Soleil Bold</vt:lpstr>
      <vt:lpstr>Soleil Regular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Culture Can be Defined By…</vt:lpstr>
      <vt:lpstr>Elements of Culture </vt:lpstr>
      <vt:lpstr>Culture-Based Best Practices</vt:lpstr>
      <vt:lpstr>PowerPoint Presentation</vt:lpstr>
      <vt:lpstr>Background and Need</vt:lpstr>
      <vt:lpstr>Background and Need</vt:lpstr>
      <vt:lpstr>PowerPoint Presentation</vt:lpstr>
      <vt:lpstr>questions = three tools</vt:lpstr>
      <vt:lpstr>A Review of Cultural Factors</vt:lpstr>
      <vt:lpstr>Factors review: development</vt:lpstr>
      <vt:lpstr>Factors review: development</vt:lpstr>
      <vt:lpstr>Factors review: end product</vt:lpstr>
      <vt:lpstr>Factors review: end product</vt:lpstr>
      <vt:lpstr>Factors review: applications</vt:lpstr>
      <vt:lpstr>Measures Guide</vt:lpstr>
      <vt:lpstr>Measures Guide: Development</vt:lpstr>
      <vt:lpstr>Measures Guide: Development</vt:lpstr>
      <vt:lpstr>Measures Guide: End Product</vt:lpstr>
      <vt:lpstr>Measures Guide: End Product</vt:lpstr>
      <vt:lpstr>Measures guide: end product</vt:lpstr>
      <vt:lpstr>Measures guide: end product</vt:lpstr>
      <vt:lpstr>Measures Guide: Applications</vt:lpstr>
      <vt:lpstr>Program Inventory</vt:lpstr>
      <vt:lpstr>Culturally-Informed Programs</vt:lpstr>
      <vt:lpstr>Culturally-Informed Programs</vt:lpstr>
      <vt:lpstr>Program Directory: Development</vt:lpstr>
      <vt:lpstr>Program Directory: Development</vt:lpstr>
      <vt:lpstr>Program Directory: End Product</vt:lpstr>
      <vt:lpstr>Product Directory: End Product</vt:lpstr>
      <vt:lpstr>Product Directory: End Product</vt:lpstr>
      <vt:lpstr>Product Directory: End Product</vt:lpstr>
      <vt:lpstr>Program Directory: Applications</vt:lpstr>
      <vt:lpstr>Questions?</vt:lpstr>
      <vt:lpstr>PowerPoint Presentation</vt:lpstr>
      <vt:lpstr>PowerPoint Presentation</vt:lpstr>
    </vt:vector>
  </TitlesOfParts>
  <Manager/>
  <Company>2Creative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Michele Anne Shortley</dc:creator>
  <cp:keywords/>
  <dc:description/>
  <cp:lastModifiedBy>Adler, Melanie</cp:lastModifiedBy>
  <cp:revision>135</cp:revision>
  <cp:lastPrinted>2018-08-06T22:12:49Z</cp:lastPrinted>
  <dcterms:created xsi:type="dcterms:W3CDTF">2018-07-26T12:26:09Z</dcterms:created>
  <dcterms:modified xsi:type="dcterms:W3CDTF">2018-08-27T20:56:38Z</dcterms:modified>
  <cp:category/>
</cp:coreProperties>
</file>