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4" r:id="rId16"/>
    <p:sldId id="285" r:id="rId17"/>
    <p:sldId id="287" r:id="rId18"/>
    <p:sldId id="288" r:id="rId19"/>
    <p:sldId id="289" r:id="rId20"/>
    <p:sldId id="291" r:id="rId21"/>
    <p:sldId id="292" r:id="rId22"/>
    <p:sldId id="293" r:id="rId23"/>
    <p:sldId id="294" r:id="rId24"/>
    <p:sldId id="270" r:id="rId25"/>
    <p:sldId id="296" r:id="rId26"/>
    <p:sldId id="295" r:id="rId27"/>
    <p:sldId id="297" r:id="rId28"/>
    <p:sldId id="256" r:id="rId29"/>
    <p:sldId id="298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berg, Jessica" initials="GJ" lastIdx="6" clrIdx="0">
    <p:extLst>
      <p:ext uri="{19B8F6BF-5375-455C-9EA6-DF929625EA0E}">
        <p15:presenceInfo xmlns:p15="http://schemas.microsoft.com/office/powerpoint/2012/main" userId="S-1-5-21-1181185089-2005350570-1792151419-50009" providerId="AD"/>
      </p:ext>
    </p:extLst>
  </p:cmAuthor>
  <p:cmAuthor id="2" name="Adler, Melanie" initials="AM" lastIdx="12" clrIdx="1">
    <p:extLst>
      <p:ext uri="{19B8F6BF-5375-455C-9EA6-DF929625EA0E}">
        <p15:presenceInfo xmlns:p15="http://schemas.microsoft.com/office/powerpoint/2012/main" userId="S-1-5-21-1181185089-2005350570-1792151419-1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AB6DF"/>
    <a:srgbClr val="A50021"/>
    <a:srgbClr val="23466B"/>
    <a:srgbClr val="777777"/>
    <a:srgbClr val="FFB500"/>
    <a:srgbClr val="B2B3B2"/>
    <a:srgbClr val="F2F2F2"/>
    <a:srgbClr val="27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81628" autoAdjust="0"/>
  </p:normalViewPr>
  <p:slideViewPr>
    <p:cSldViewPr snapToGrid="0" snapToObjects="1">
      <p:cViewPr varScale="1">
        <p:scale>
          <a:sx n="90" d="100"/>
          <a:sy n="90" d="100"/>
        </p:scale>
        <p:origin x="1284" y="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B488-0CA4-814A-A7A2-533EBC46B418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DF0E-C3B4-F849-B605-70F01BC6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D471-F43E-8646-9C6A-E58AF36FC28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2F050-95FB-194D-B32C-D0852D39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6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https://pixabay.com/en/photos/?q=arm+around&amp;image_type=illustration&amp;cat=&amp;min_height=&amp;min_width=&amp;order=popular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smtClean="0"/>
              <a:t>www.researchgate.net/figure/The-Social-Ecological-Model-according-to-Dahlberg-Krug-19_fig3_260148322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3C60-877F-3F4D-9B92-2C35666FFD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8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5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2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0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5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https://pixabay.com/en/silhouette-dancing-jumping-people-3095150/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431" y="3483701"/>
            <a:ext cx="8190429" cy="1470025"/>
          </a:xfrm>
        </p:spPr>
        <p:txBody>
          <a:bodyPr/>
          <a:lstStyle>
            <a:lvl1pPr algn="l">
              <a:defRPr sz="4400" baseline="0">
                <a:solidFill>
                  <a:srgbClr val="B2B3B2"/>
                </a:solidFill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PLACE PPT</a:t>
            </a:r>
            <a:b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b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TITLE HERE</a:t>
            </a:r>
            <a: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b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2857143"/>
            <a:ext cx="110066" cy="2065868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evention_Solutions_symbol_white_outlines.emf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7" y="4923011"/>
            <a:ext cx="2118622" cy="2153932"/>
          </a:xfrm>
          <a:prstGeom prst="rect">
            <a:avLst/>
          </a:prstGeom>
        </p:spPr>
      </p:pic>
      <p:pic>
        <p:nvPicPr>
          <p:cNvPr id="13" name="Picture 12" descr="Prevention_Solutions_symbol_white_outlines.emf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783" y="-1409588"/>
            <a:ext cx="2118622" cy="2153932"/>
          </a:xfrm>
          <a:prstGeom prst="rect">
            <a:avLst/>
          </a:prstGeom>
        </p:spPr>
      </p:pic>
      <p:pic>
        <p:nvPicPr>
          <p:cNvPr id="14" name="Picture 13" descr="Prevention_Solutions_Horizontal_cymk white text outlined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84" y="1378458"/>
            <a:ext cx="3626449" cy="691066"/>
          </a:xfrm>
          <a:prstGeom prst="rect">
            <a:avLst/>
          </a:prstGeom>
        </p:spPr>
      </p:pic>
      <p:pic>
        <p:nvPicPr>
          <p:cNvPr id="15" name="Picture 14" descr="EDC Square_Dark Background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0" t="29630" r="27115" b="31111"/>
          <a:stretch/>
        </p:blipFill>
        <p:spPr>
          <a:xfrm>
            <a:off x="8782860" y="3784915"/>
            <a:ext cx="2263209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330188"/>
            <a:ext cx="10466541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4814" y="1617127"/>
            <a:ext cx="4932385" cy="45259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600" kern="1200" baseline="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lorem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ipsum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dolor sit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amet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consectetur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magna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veniam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rud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Duis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aute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irure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dolor in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repre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henderit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in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voluptate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velit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</a:t>
            </a:r>
          </a:p>
          <a:p>
            <a:pPr lvl="0"/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45067" y="1464733"/>
            <a:ext cx="10007600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59259" y="1617127"/>
            <a:ext cx="4965941" cy="4525963"/>
          </a:xfrm>
        </p:spPr>
        <p:txBody>
          <a:bodyPr/>
          <a:lstStyle>
            <a:lvl1pPr marL="0" indent="0">
              <a:buNone/>
              <a:defRPr lang="en-US" sz="2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lorem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ipsum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dolor sit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amet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consectetur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magna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veniam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rud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Duis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aute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irure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dolor in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repre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henderit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in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voluptate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velit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9122280" y="1727199"/>
            <a:ext cx="2578653" cy="63500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b="1" kern="1200" dirty="0" smtClean="0">
                <a:solidFill>
                  <a:srgbClr val="27628E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9122280" y="2260600"/>
            <a:ext cx="2578653" cy="32935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kern="1200" baseline="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Ut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rud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commodo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</a:t>
            </a:r>
            <a:r>
              <a:rPr lang="en-US" dirty="0" smtClean="0"/>
              <a:t> </a:t>
            </a:r>
            <a:r>
              <a:rPr lang="en-US" dirty="0" err="1" smtClean="0"/>
              <a:t>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330188"/>
            <a:ext cx="10466541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4814" y="1727199"/>
            <a:ext cx="2578653" cy="63500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b="1" kern="1200" dirty="0" smtClean="0">
                <a:solidFill>
                  <a:srgbClr val="27628E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45067" y="1464733"/>
            <a:ext cx="10007600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4814" y="2260600"/>
            <a:ext cx="2578653" cy="240453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kern="1200" baseline="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Ut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rud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commodo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</a:t>
            </a:r>
            <a:r>
              <a:rPr lang="en-US" dirty="0" smtClean="0"/>
              <a:t> </a:t>
            </a:r>
            <a:r>
              <a:rPr lang="en-US" dirty="0" err="1" smtClean="0"/>
              <a:t>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68147" y="1727199"/>
            <a:ext cx="2578653" cy="63500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b="1" kern="1200" dirty="0" smtClean="0">
                <a:solidFill>
                  <a:srgbClr val="27628E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68147" y="2260600"/>
            <a:ext cx="2578653" cy="240453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kern="1200" baseline="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Ut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rud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commodo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</a:t>
            </a:r>
            <a:r>
              <a:rPr lang="en-US" dirty="0" smtClean="0"/>
              <a:t> </a:t>
            </a:r>
            <a:r>
              <a:rPr lang="en-US" dirty="0" err="1" smtClean="0"/>
              <a:t>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376037" y="1727198"/>
            <a:ext cx="2578653" cy="63500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b="1" kern="1200" dirty="0" smtClean="0">
                <a:solidFill>
                  <a:srgbClr val="27628E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376037" y="2260599"/>
            <a:ext cx="2578653" cy="240453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kern="1200" baseline="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Ut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rud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commodo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</a:t>
            </a:r>
            <a:r>
              <a:rPr lang="en-US" dirty="0" smtClean="0"/>
              <a:t> </a:t>
            </a:r>
            <a:r>
              <a:rPr lang="en-US" dirty="0" err="1" smtClean="0"/>
              <a:t>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</a:p>
        </p:txBody>
      </p:sp>
      <p:pic>
        <p:nvPicPr>
          <p:cNvPr id="24" name="Picture 23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kwid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729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6346" y="2315456"/>
            <a:ext cx="1098605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B500"/>
                </a:solidFill>
                <a:latin typeface="Arial"/>
                <a:cs typeface="Arial"/>
              </a:rPr>
              <a:t>Prevention is our business.</a:t>
            </a:r>
            <a: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  <a:t/>
            </a:r>
            <a:b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</a:br>
            <a:r>
              <a:rPr lang="en-US" sz="5330" dirty="0" smtClean="0">
                <a:solidFill>
                  <a:schemeClr val="bg1"/>
                </a:solidFill>
                <a:latin typeface="Arial"/>
                <a:cs typeface="Arial"/>
              </a:rPr>
              <a:t>Training your prevention </a:t>
            </a:r>
          </a:p>
          <a:p>
            <a:pPr algn="ctr"/>
            <a:r>
              <a:rPr lang="en-US" sz="5100" dirty="0" smtClean="0">
                <a:solidFill>
                  <a:schemeClr val="bg1"/>
                </a:solidFill>
                <a:latin typeface="Arial"/>
                <a:cs typeface="Arial"/>
              </a:rPr>
              <a:t>Workforce is our passion. </a:t>
            </a:r>
          </a:p>
        </p:txBody>
      </p:sp>
    </p:spTree>
    <p:extLst>
      <p:ext uri="{BB962C8B-B14F-4D97-AF65-F5344CB8AC3E}">
        <p14:creationId xmlns:p14="http://schemas.microsoft.com/office/powerpoint/2010/main" val="195501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68380" y="3094039"/>
            <a:ext cx="3093003" cy="2544757"/>
          </a:xfrm>
          <a:noFill/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266329" y="3082657"/>
            <a:ext cx="3109937" cy="2544757"/>
          </a:xfrm>
          <a:noFill/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149" y="3090330"/>
            <a:ext cx="3099352" cy="296412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en-US" sz="1800" kern="1200" dirty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330188"/>
            <a:ext cx="10466541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45067" y="1464733"/>
            <a:ext cx="10007600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744141" y="1811866"/>
            <a:ext cx="999067" cy="999067"/>
          </a:xfrm>
          <a:prstGeom prst="ellipse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5549988" y="1811866"/>
            <a:ext cx="999067" cy="999067"/>
          </a:xfrm>
          <a:prstGeom prst="ellipse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9347368" y="1811866"/>
            <a:ext cx="999067" cy="999067"/>
          </a:xfrm>
          <a:prstGeom prst="ellipse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erson up steps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5" y="1955126"/>
            <a:ext cx="801225" cy="708998"/>
          </a:xfrm>
          <a:prstGeom prst="rect">
            <a:avLst/>
          </a:prstGeom>
        </p:spPr>
      </p:pic>
      <p:pic>
        <p:nvPicPr>
          <p:cNvPr id="21" name="Picture 20" descr="shutterstock_763892725puzzle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971" y="1955125"/>
            <a:ext cx="741315" cy="754207"/>
          </a:xfrm>
          <a:prstGeom prst="rect">
            <a:avLst/>
          </a:prstGeom>
        </p:spPr>
      </p:pic>
      <p:pic>
        <p:nvPicPr>
          <p:cNvPr id="22" name="Picture 21" descr="checklist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79" y="1955125"/>
            <a:ext cx="529846" cy="690032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721234" y="5530850"/>
            <a:ext cx="3025267" cy="9736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536117" y="5530850"/>
            <a:ext cx="3025267" cy="97367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351000" y="5530850"/>
            <a:ext cx="3025267" cy="97367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Prevention_Solutions_symbol_cymk_300p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431" y="3483701"/>
            <a:ext cx="10360501" cy="1470025"/>
          </a:xfrm>
        </p:spPr>
        <p:txBody>
          <a:bodyPr/>
          <a:lstStyle>
            <a:lvl1pPr algn="l">
              <a:defRPr sz="4400" baseline="0">
                <a:solidFill>
                  <a:srgbClr val="B2B3B2"/>
                </a:solidFill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  <a:b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  <a:t/>
            </a:r>
            <a:b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2857143"/>
            <a:ext cx="110066" cy="2065868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evention_Solutions_symbol_white_outlines.emf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7" y="4923011"/>
            <a:ext cx="2118622" cy="2153932"/>
          </a:xfrm>
          <a:prstGeom prst="rect">
            <a:avLst/>
          </a:prstGeom>
        </p:spPr>
      </p:pic>
      <p:pic>
        <p:nvPicPr>
          <p:cNvPr id="13" name="Picture 12" descr="Prevention_Solutions_symbol_white_outlines.emf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783" y="-1409588"/>
            <a:ext cx="2118622" cy="2153932"/>
          </a:xfrm>
          <a:prstGeom prst="rect">
            <a:avLst/>
          </a:prstGeom>
        </p:spPr>
      </p:pic>
      <p:pic>
        <p:nvPicPr>
          <p:cNvPr id="14" name="Picture 13" descr="Prevention_Solutions_Horizontal_cymk white text outlined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84" y="1378458"/>
            <a:ext cx="3626449" cy="691066"/>
          </a:xfrm>
          <a:prstGeom prst="rect">
            <a:avLst/>
          </a:prstGeom>
        </p:spPr>
      </p:pic>
      <p:pic>
        <p:nvPicPr>
          <p:cNvPr id="15" name="Picture 14" descr="EDC Square_Dark Background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0" t="29630" r="27115" b="31111"/>
          <a:stretch/>
        </p:blipFill>
        <p:spPr>
          <a:xfrm>
            <a:off x="8782860" y="3784915"/>
            <a:ext cx="2263209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9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5954" y="6509623"/>
            <a:ext cx="2742486" cy="365125"/>
          </a:xfrm>
        </p:spPr>
        <p:txBody>
          <a:bodyPr/>
          <a:lstStyle/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2615" y="1719072"/>
            <a:ext cx="10969943" cy="4222750"/>
          </a:xfrm>
        </p:spPr>
        <p:txBody>
          <a:bodyPr/>
          <a:lstStyle>
            <a:lvl1pPr>
              <a:lnSpc>
                <a:spcPct val="110000"/>
              </a:lnSpc>
              <a:defRPr sz="2399" baseline="0"/>
            </a:lvl1pPr>
            <a:lvl2pPr>
              <a:lnSpc>
                <a:spcPct val="110000"/>
              </a:lnSpc>
              <a:defRPr sz="1799" baseline="0"/>
            </a:lvl2pPr>
            <a:lvl3pPr>
              <a:lnSpc>
                <a:spcPct val="11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2489" y="6519672"/>
            <a:ext cx="61485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Ounce of Prevention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9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611" y="338655"/>
            <a:ext cx="6496056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2F2F2"/>
                </a:solidFill>
                <a:latin typeface="+mn-lt"/>
                <a:cs typeface="Calibri"/>
              </a:rPr>
              <a:t> 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714882" y="4130657"/>
            <a:ext cx="3095117" cy="2132904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200" kern="1200" dirty="0" smtClean="0">
                <a:solidFill>
                  <a:srgbClr val="F2F2F2"/>
                </a:solidFill>
                <a:latin typeface="Soleil Regular"/>
                <a:ea typeface="+mn-ea"/>
                <a:cs typeface="Soleil Regular"/>
              </a:defRPr>
            </a:lvl1pPr>
            <a:lvl2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60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7012" y="1567023"/>
            <a:ext cx="6470656" cy="4525963"/>
          </a:xfrm>
        </p:spPr>
        <p:txBody>
          <a:bodyPr/>
          <a:lstStyle>
            <a:lvl1pPr marL="0" indent="0">
              <a:buNone/>
              <a:defRPr lang="en-US" sz="2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 </a:t>
            </a:r>
            <a:r>
              <a:rPr lang="en-US" sz="2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rPr>
              <a:t>lorem </a:t>
            </a:r>
            <a:r>
              <a:rPr lang="en-US" sz="2600" kern="1200" dirty="0" err="1" smtClean="0">
                <a:solidFill>
                  <a:srgbClr val="777777"/>
                </a:solidFill>
                <a:latin typeface="Calibri"/>
                <a:ea typeface="+mn-ea"/>
                <a:cs typeface="Calibri"/>
              </a:rPr>
              <a:t>ipsum</a:t>
            </a:r>
            <a:r>
              <a:rPr lang="en-US" sz="2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rPr>
              <a:t> dolor sit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amet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consectetur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magna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veniam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nostrud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exercitation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ullamco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laboris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nisi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commodo. Ut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veniam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2600" dirty="0" err="1" smtClean="0">
                <a:solidFill>
                  <a:srgbClr val="777777"/>
                </a:solidFill>
                <a:latin typeface="Calibri"/>
                <a:cs typeface="Calibri"/>
              </a:rPr>
              <a:t>nostrud</a:t>
            </a:r>
            <a:r>
              <a:rPr lang="en-US" sz="2600" dirty="0" smtClean="0">
                <a:solidFill>
                  <a:srgbClr val="777777"/>
                </a:solidFill>
                <a:latin typeface="Calibri"/>
                <a:cs typeface="Calibri"/>
              </a:rPr>
              <a:t> exercitation</a:t>
            </a:r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44017" y="1464709"/>
            <a:ext cx="5770033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29701" y="1856860"/>
            <a:ext cx="2649242" cy="1766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480435" y="1856860"/>
            <a:ext cx="2649242" cy="1766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230808" y="1856860"/>
            <a:ext cx="2649242" cy="1766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57084" y="3754443"/>
            <a:ext cx="2773386" cy="2544757"/>
          </a:xfrm>
          <a:noFill/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2000" b="1" dirty="0" smtClean="0">
                <a:solidFill>
                  <a:srgbClr val="27628E"/>
                </a:solidFill>
                <a:latin typeface="Calibri"/>
                <a:cs typeface="Calibri"/>
              </a:rPr>
              <a:t>First Name, Last Name</a:t>
            </a:r>
            <a: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b="1" i="1" dirty="0" smtClean="0">
                <a:solidFill>
                  <a:srgbClr val="27628E"/>
                </a:solidFill>
                <a:latin typeface="Calibri"/>
                <a:cs typeface="Calibri"/>
              </a:rPr>
              <a:t>Job Title of Presenter </a:t>
            </a:r>
            <a: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330188"/>
            <a:ext cx="10466541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5616" y="3754444"/>
            <a:ext cx="2773386" cy="2376214"/>
          </a:xfrm>
          <a:noFill/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2000" b="1" dirty="0" smtClean="0">
                <a:solidFill>
                  <a:srgbClr val="27628E"/>
                </a:solidFill>
                <a:latin typeface="Calibri"/>
                <a:cs typeface="Calibri"/>
              </a:rPr>
              <a:t>First Name, Last Name</a:t>
            </a:r>
            <a: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b="1" i="1" dirty="0" smtClean="0">
                <a:solidFill>
                  <a:srgbClr val="27628E"/>
                </a:solidFill>
                <a:latin typeface="Calibri"/>
                <a:cs typeface="Calibri"/>
              </a:rPr>
              <a:t>Job Title of Presenter </a:t>
            </a:r>
            <a: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06350" y="3754443"/>
            <a:ext cx="2773386" cy="2544757"/>
          </a:xfrm>
          <a:noFill/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r>
              <a:rPr lang="en-US" sz="2000" b="1" dirty="0" smtClean="0">
                <a:solidFill>
                  <a:srgbClr val="27628E"/>
                </a:solidFill>
                <a:latin typeface="Calibri"/>
                <a:cs typeface="Calibri"/>
              </a:rPr>
              <a:t>First Name, Last Name</a:t>
            </a:r>
            <a: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sz="2200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b="1" i="1" dirty="0" smtClean="0">
                <a:solidFill>
                  <a:srgbClr val="27628E"/>
                </a:solidFill>
                <a:latin typeface="Calibri"/>
                <a:cs typeface="Calibri"/>
              </a:rPr>
              <a:t>Job Title of Presenter </a:t>
            </a:r>
            <a: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  <a:t/>
            </a:r>
            <a:br>
              <a:rPr lang="en-US" b="1" dirty="0" smtClean="0">
                <a:solidFill>
                  <a:srgbClr val="27628E"/>
                </a:solidFill>
                <a:latin typeface="Calibri"/>
                <a:cs typeface="Calibri"/>
              </a:rPr>
            </a:b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Short blurb about presenter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onsectetur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tempor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incididunt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ut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labore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dolore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magnarge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Ut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ad minim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ven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iam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quis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nost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rudrt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aliquip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ex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ea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 commodo </a:t>
            </a:r>
            <a:r>
              <a:rPr lang="en-US" sz="1600" dirty="0" err="1" smtClean="0">
                <a:solidFill>
                  <a:srgbClr val="777777"/>
                </a:solidFill>
                <a:latin typeface="Calibri"/>
                <a:cs typeface="Calibri"/>
              </a:rPr>
              <a:t>consequat</a:t>
            </a:r>
            <a:r>
              <a:rPr lang="en-US" sz="1600" dirty="0" smtClean="0">
                <a:solidFill>
                  <a:srgbClr val="777777"/>
                </a:solidFill>
                <a:latin typeface="Calibri"/>
                <a:cs typeface="Calibri"/>
              </a:rPr>
              <a:t>. </a:t>
            </a:r>
            <a:endParaRPr lang="en-US" sz="1600" dirty="0">
              <a:solidFill>
                <a:srgbClr val="3AB6DF"/>
              </a:solidFill>
              <a:latin typeface="Calibri"/>
              <a:cs typeface="Calibri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45067" y="1464733"/>
            <a:ext cx="10007600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330188"/>
            <a:ext cx="10466541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14" y="1617127"/>
            <a:ext cx="10969943" cy="4525963"/>
          </a:xfr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45067" y="1464733"/>
            <a:ext cx="10007600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-1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2F2F2"/>
                </a:solidFill>
                <a:latin typeface="+mn-lt"/>
                <a:cs typeface="Calibri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14883" y="2323875"/>
            <a:ext cx="2684994" cy="2132904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1pPr>
            <a:lvl2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60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 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</a:t>
            </a:r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25478" y="2235895"/>
            <a:ext cx="6758521" cy="4525963"/>
          </a:xfr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611" y="685802"/>
            <a:ext cx="6496056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010149" y="2074333"/>
            <a:ext cx="5877984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dult Ed_Whole Class.jpg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8902"/>
            <a:ext cx="4174066" cy="6621777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14883" y="2323875"/>
            <a:ext cx="2684994" cy="2132904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1pPr>
            <a:lvl2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60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 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</a:t>
            </a:r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25478" y="2235895"/>
            <a:ext cx="6758521" cy="4525963"/>
          </a:xfr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611" y="685802"/>
            <a:ext cx="6496056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010149" y="2074333"/>
            <a:ext cx="5877984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024310" y="-1627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2F2F2"/>
                </a:solidFill>
                <a:latin typeface="+mn-lt"/>
                <a:cs typeface="Calibri"/>
              </a:rPr>
              <a:t> 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739193" y="2322249"/>
            <a:ext cx="2684994" cy="2132904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1pPr>
            <a:lvl2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60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 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</a:t>
            </a:r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3462" y="2228123"/>
            <a:ext cx="6758521" cy="4525963"/>
          </a:xfr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5" y="678030"/>
            <a:ext cx="6496056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9666" y="2066561"/>
            <a:ext cx="5770033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024310" y="-1627"/>
            <a:ext cx="4174067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2F2F2"/>
                </a:solidFill>
                <a:latin typeface="+mn-lt"/>
                <a:cs typeface="Calibri"/>
              </a:rPr>
              <a:t> </a:t>
            </a:r>
            <a:endParaRPr lang="en-US" dirty="0"/>
          </a:p>
        </p:txBody>
      </p:sp>
      <p:pic>
        <p:nvPicPr>
          <p:cNvPr id="14" name="Picture 13" descr="Powerful women on a business meeting.jpg"/>
          <p:cNvPicPr>
            <a:picLocks noChangeAspect="1"/>
          </p:cNvPicPr>
          <p:nvPr userDrawn="1"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376" y="0"/>
            <a:ext cx="4174067" cy="653287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739193" y="2322249"/>
            <a:ext cx="2684994" cy="2132904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1pPr>
            <a:lvl2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60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60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 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 sit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amet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consectetur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adipiscing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elit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eiusmod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lorem </a:t>
            </a:r>
            <a:r>
              <a:rPr lang="en-US" sz="1600" dirty="0" err="1" smtClean="0">
                <a:solidFill>
                  <a:srgbClr val="F2F2F2"/>
                </a:solidFill>
                <a:latin typeface="Calibri"/>
                <a:cs typeface="Calibri"/>
              </a:rPr>
              <a:t>ipsum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cs typeface="Calibri"/>
              </a:rPr>
              <a:t> dolor</a:t>
            </a:r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3462" y="2228123"/>
            <a:ext cx="6758521" cy="4525963"/>
          </a:xfr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777777"/>
                </a:solidFill>
              </a:defRPr>
            </a:lvl3pPr>
            <a:lvl4pPr>
              <a:defRPr>
                <a:solidFill>
                  <a:srgbClr val="777777"/>
                </a:solidFill>
              </a:defRPr>
            </a:lvl4pPr>
            <a:lvl5pPr>
              <a:defRPr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5" y="678030"/>
            <a:ext cx="6496056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616" y="6505849"/>
            <a:ext cx="7368694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US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259" y="6505849"/>
            <a:ext cx="2844059" cy="365125"/>
          </a:xfrm>
        </p:spPr>
        <p:txBody>
          <a:bodyPr/>
          <a:lstStyle>
            <a:lvl1pPr>
              <a:defRPr>
                <a:solidFill>
                  <a:srgbClr val="23466B"/>
                </a:solidFill>
              </a:defRPr>
            </a:lvl1pPr>
          </a:lstStyle>
          <a:p>
            <a:fld id="{72F7D3CC-F67A-B34F-BCAC-2CDC1EBC00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9666" y="2066561"/>
            <a:ext cx="5770033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evention_Solutions_symbol_cymk_300p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nior Businesswoman talking to a crowd of people edit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"/>
          <a:stretch/>
        </p:blipFill>
        <p:spPr>
          <a:xfrm>
            <a:off x="-51426" y="0"/>
            <a:ext cx="12262918" cy="68707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4140200"/>
            <a:ext cx="12188826" cy="1803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4406901"/>
            <a:ext cx="10360501" cy="1362075"/>
          </a:xfrm>
        </p:spPr>
        <p:txBody>
          <a:bodyPr anchor="t">
            <a:normAutofit/>
          </a:bodyPr>
          <a:lstStyle>
            <a:lvl1pPr algn="l">
              <a:defRPr lang="en-US" sz="4000" kern="1200" cap="none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9734" y="4999563"/>
            <a:ext cx="10360501" cy="41063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kern="1200" baseline="0" dirty="0" smtClean="0">
                <a:solidFill>
                  <a:srgbClr val="23466B"/>
                </a:solidFill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text 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20935" y="5430306"/>
            <a:ext cx="2907266" cy="41063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i="1" kern="1200" dirty="0" smtClean="0">
                <a:solidFill>
                  <a:srgbClr val="23466B"/>
                </a:solidFill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- Click to add text</a:t>
            </a:r>
          </a:p>
          <a:p>
            <a:pPr lvl="0"/>
            <a:endParaRPr lang="en-US" dirty="0" smtClean="0"/>
          </a:p>
        </p:txBody>
      </p:sp>
      <p:pic>
        <p:nvPicPr>
          <p:cNvPr id="13" name="Picture 12" descr="Prevention_Solutions_symbol_cymk_300p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40CA-F6AA-A745-BD6A-057A27436277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D3CC-F67A-B34F-BCAC-2CDC1EBC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3" r:id="rId5"/>
    <p:sldLayoutId id="2147483671" r:id="rId6"/>
    <p:sldLayoutId id="2147483662" r:id="rId7"/>
    <p:sldLayoutId id="2147483670" r:id="rId8"/>
    <p:sldLayoutId id="214748365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kern="1200" cap="all" dirty="0" smtClean="0">
          <a:solidFill>
            <a:srgbClr val="23466B"/>
          </a:solidFill>
          <a:latin typeface="Arial"/>
          <a:ea typeface="+mn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rgbClr val="777777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hsa.gov/nctic/trauma-intervention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preventioninstitute.org/sites/default/files/publications/Adverse%20Community%20Experiences%20and%20Resilience.pdf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samhsa.gov/samhsaNewsLetter/Volume_22_Number_2/trauma_tip/" TargetMode="External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tore.samhsa.gov/shin/content/SMA14-4866/SMA14-4866.pdf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s://www.ihs.gov/dbh/includes/themes/newihstheme/display_objects/documents/AIANBHBriefingBook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amhsa.gov/capt/tools-learning-resources/aces-substance-abuse-behavioral-health" TargetMode="External"/><Relationship Id="rId5" Type="http://schemas.openxmlformats.org/officeDocument/2006/relationships/hyperlink" Target="https://edc.adobeconnect.com/_a1002235226/p0hjdc9hv45w/?proto=true" TargetMode="External"/><Relationship Id="rId4" Type="http://schemas.openxmlformats.org/officeDocument/2006/relationships/hyperlink" Target="https://www.samhsa.gov/capt/tools-learning-resources/trauma-adverse-childhood-experiences-implications-preventing-substanc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rteicher.wordpress.com/2017/11/15/royal-society-of-medicine-london-psychiatry-in-dialogue-with-society-distinguished-lecture-november-14-2017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cbi.nlm.nih.gov/entrez/eutils/elink.fcgi?dbfrom=pubmed&amp;retmode=ref&amp;cmd=prlinks&amp;id=2379102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oi.org/10.17226/9824" TargetMode="External"/><Relationship Id="rId5" Type="http://schemas.openxmlformats.org/officeDocument/2006/relationships/hyperlink" Target="https://www.cdc.gov/violenceprevention/acestudy/index.html" TargetMode="External"/><Relationship Id="rId10" Type="http://schemas.openxmlformats.org/officeDocument/2006/relationships/hyperlink" Target="https://urldefense.proofpoint.com/v2/url?u=http-3A__www.bostonglobe.com&amp;d=DwMFAg&amp;c=qKdtBuuu6dQK9MsRUVJ2DPXW6oayO8fu4TfEHS8sGNk&amp;r=3mYUkleN8MBb017VAcKWiA&amp;m=jIgDfWo7NGFWPIR9PNGYG2uoVnTejJu41twi2bW-diU&amp;s=rFDa3l6Bzn5c3nPWRDp4rGTy6dwK1e44AoL4itQsksA&amp;e=" TargetMode="External"/><Relationship Id="rId4" Type="http://schemas.openxmlformats.org/officeDocument/2006/relationships/hyperlink" Target="https://developingchild.harvard.edu/science/key-concepts/toxic-stress/" TargetMode="External"/><Relationship Id="rId9" Type="http://schemas.openxmlformats.org/officeDocument/2006/relationships/hyperlink" Target="https://www.samhsa.gov/nctic/trauma-interven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143"/>
            <a:ext cx="110066" cy="2065868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253" y="533828"/>
            <a:ext cx="907274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50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endParaRPr lang="en-US" sz="5000" dirty="0" smtClean="0">
              <a:solidFill>
                <a:srgbClr val="B2B3B2"/>
              </a:solidFill>
              <a:latin typeface="Arial"/>
              <a:cs typeface="Arial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989E56E-4018-DA4C-8E14-6C57D1E5635B}"/>
              </a:ext>
            </a:extLst>
          </p:cNvPr>
          <p:cNvSpPr txBox="1">
            <a:spLocks/>
          </p:cNvSpPr>
          <p:nvPr/>
        </p:nvSpPr>
        <p:spPr>
          <a:xfrm>
            <a:off x="645412" y="3051623"/>
            <a:ext cx="11016534" cy="1338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Cox, Project Director, Southwest Prevention Center, University of Oklahoma</a:t>
            </a:r>
          </a:p>
          <a:p>
            <a:pPr marL="233363" indent="-233363">
              <a:buNone/>
            </a:pPr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Goldberg, Training and Technical Assistance Specialist, </a:t>
            </a:r>
          </a:p>
          <a:p>
            <a:pPr marL="233363" indent="-233363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Development Center (EDC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None/>
            </a:pPr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Gisela Rots, Project Director, EDC</a:t>
            </a:r>
          </a:p>
          <a:p>
            <a:endParaRPr lang="en-US" dirty="0"/>
          </a:p>
        </p:txBody>
      </p:sp>
      <p:pic>
        <p:nvPicPr>
          <p:cNvPr id="12" name="Picture 11" descr="Prevention_Solutions_Horizontal_cymk white text outlined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2" y="4988310"/>
            <a:ext cx="3626449" cy="691066"/>
          </a:xfrm>
          <a:prstGeom prst="rect">
            <a:avLst/>
          </a:prstGeom>
        </p:spPr>
      </p:pic>
      <p:pic>
        <p:nvPicPr>
          <p:cNvPr id="13" name="Picture 12" descr="EDC Square_Dark Background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0" t="29630" r="27115" b="31111"/>
          <a:stretch/>
        </p:blipFill>
        <p:spPr>
          <a:xfrm>
            <a:off x="7155215" y="4637710"/>
            <a:ext cx="2263209" cy="1337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5" y="4389885"/>
            <a:ext cx="336279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777" y="1794359"/>
            <a:ext cx="7153850" cy="1143000"/>
          </a:xfrm>
        </p:spPr>
        <p:txBody>
          <a:bodyPr>
            <a:normAutofit/>
          </a:bodyPr>
          <a:lstStyle/>
          <a:p>
            <a:r>
              <a:rPr lang="en-US" dirty="0"/>
              <a:t>Making Connections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042760"/>
            <a:ext cx="4226169" cy="29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4814" y="213230"/>
            <a:ext cx="10466541" cy="1143000"/>
          </a:xfrm>
        </p:spPr>
        <p:txBody>
          <a:bodyPr>
            <a:noAutofit/>
          </a:bodyPr>
          <a:lstStyle/>
          <a:p>
            <a:r>
              <a:rPr lang="en-US" cap="none" dirty="0"/>
              <a:t>Determining </a:t>
            </a:r>
            <a:r>
              <a:rPr lang="en-US" cap="none" dirty="0" smtClean="0"/>
              <a:t>the Burden </a:t>
            </a:r>
            <a:r>
              <a:rPr lang="en-US" cap="none" dirty="0"/>
              <a:t>of Trauma and Toxic Stress in </a:t>
            </a:r>
            <a:r>
              <a:rPr lang="en-US" cap="none" dirty="0" smtClean="0"/>
              <a:t>Your </a:t>
            </a:r>
            <a:r>
              <a:rPr lang="en-US" cap="none" dirty="0"/>
              <a:t>Community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3790" y="1710895"/>
            <a:ext cx="10969943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CDC Behavioral Risk Factor Surveillance System (BRFSS) ACEs 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welfare data and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program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 protocols and intake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informant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context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11 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8467" y="-35853"/>
            <a:ext cx="12197292" cy="659653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kern="11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</a:t>
            </a:r>
          </a:p>
        </p:txBody>
      </p:sp>
      <p:pic>
        <p:nvPicPr>
          <p:cNvPr id="13" name="Picture 12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47" y="481369"/>
            <a:ext cx="10190923" cy="5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14" y="6573849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13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Considerations for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the necessary expertise?</a:t>
            </a:r>
          </a:p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the authority to speak on this issue?</a:t>
            </a:r>
          </a:p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influence policy and practice norms?</a:t>
            </a:r>
          </a:p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shape social and cultural norms?</a:t>
            </a:r>
          </a:p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teach or model effective approaches?</a:t>
            </a:r>
          </a:p>
          <a:p>
            <a:pPr marL="457200" lvl="0" indent="-45720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or can build the right relationships?</a:t>
            </a:r>
          </a:p>
          <a:p>
            <a:pPr marL="457200" lvl="0" indent="-4572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partnership look different when addressing trauma?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474124"/>
            <a:ext cx="10466541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Potential 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justice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Foster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and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navigators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use drugs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professionals/peers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personnel and out-of-school providers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providers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14" y="6573849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20065"/>
          <a:stretch/>
        </p:blipFill>
        <p:spPr>
          <a:xfrm rot="10800000">
            <a:off x="7937438" y="2043798"/>
            <a:ext cx="3550527" cy="3672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17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474127"/>
            <a:ext cx="10466541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Opportunities for Collaboration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14" y="6573849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15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shared risk and protective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related to the intersection of substance misuse and 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opportunities for co-locating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cross-organization trauma-informed service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high-need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subgroups for targeted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937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1798"/>
            <a:ext cx="12188825" cy="6518787"/>
          </a:xfrm>
          <a:prstGeom prst="rect">
            <a:avLst/>
          </a:prstGeom>
          <a:solidFill>
            <a:srgbClr val="2346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16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2648" y="423490"/>
            <a:ext cx="109728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So What?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8914" y="1447185"/>
            <a:ext cx="9304167" cy="41354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making connections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resources, prevention practitioners can: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0" indent="-341313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cross-sector data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of trauma and toxic stress in the </a:t>
            </a:r>
            <a:r>
              <a:rPr 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0" indent="-341313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community-specific best practices for building trauma-informed approaches</a:t>
            </a:r>
          </a:p>
          <a:p>
            <a:pPr marL="574675" lvl="0" indent="-341313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prevention activities with existing trauma-focused services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8750" l="10000" r="90000">
                        <a14:backgroundMark x1="36667" y1="91875" x2="35208" y2="84167"/>
                        <a14:backgroundMark x1="51458" y1="83125" x2="56250" y2="75625"/>
                        <a14:backgroundMark x1="52292" y1="56875" x2="52292" y2="47708"/>
                        <a14:backgroundMark x1="51458" y1="33542" x2="50208" y2="31042"/>
                        <a14:backgroundMark x1="51042" y1="35833" x2="49375" y2="33542"/>
                        <a14:backgroundMark x1="32292" y1="29167" x2="37292" y2="2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3606" y="3695213"/>
            <a:ext cx="2835372" cy="28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975" y="2119678"/>
            <a:ext cx="71538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this mean for Prevention Practice?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17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92"/>
          <a:stretch/>
        </p:blipFill>
        <p:spPr>
          <a:xfrm>
            <a:off x="0" y="1734410"/>
            <a:ext cx="4159045" cy="29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457404"/>
            <a:ext cx="10466541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Trauma-Informed Approaches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14" y="6573849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18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11101" y="1609471"/>
            <a:ext cx="6422385" cy="3423401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169" y="2568429"/>
            <a:ext cx="2183114" cy="64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45318" y="1600404"/>
            <a:ext cx="6394899" cy="3407237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350" dirty="0">
              <a:solidFill>
                <a:srgbClr val="191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2101" y="2471469"/>
            <a:ext cx="181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28151" y="2848579"/>
            <a:ext cx="6426291" cy="34239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350" dirty="0">
              <a:solidFill>
                <a:srgbClr val="191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5103" y="5335864"/>
            <a:ext cx="224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6311" y="3113116"/>
            <a:ext cx="3944713" cy="95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Trauma-Informed Approaches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286366"/>
            <a:ext cx="10859051" cy="1143000"/>
          </a:xfrm>
        </p:spPr>
        <p:txBody>
          <a:bodyPr>
            <a:noAutofit/>
          </a:bodyPr>
          <a:lstStyle/>
          <a:p>
            <a:r>
              <a:rPr lang="en-US" cap="none" dirty="0"/>
              <a:t>How </a:t>
            </a:r>
            <a:r>
              <a:rPr lang="en-US" cap="none" dirty="0" smtClean="0"/>
              <a:t>Language </a:t>
            </a:r>
            <a:r>
              <a:rPr lang="en-US" cap="none" dirty="0"/>
              <a:t>Creates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914" y="6573849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19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0601" y="1716414"/>
            <a:ext cx="4145915" cy="4368800"/>
            <a:chOff x="4103687" y="1893332"/>
            <a:chExt cx="4145915" cy="4368800"/>
          </a:xfrm>
        </p:grpSpPr>
        <p:sp>
          <p:nvSpPr>
            <p:cNvPr id="7" name="Freeform 6"/>
            <p:cNvSpPr/>
            <p:nvPr/>
          </p:nvSpPr>
          <p:spPr>
            <a:xfrm>
              <a:off x="4103687" y="1893332"/>
              <a:ext cx="4145915" cy="4368800"/>
            </a:xfrm>
            <a:custGeom>
              <a:avLst/>
              <a:gdLst>
                <a:gd name="connsiteX0" fmla="*/ 245395 w 4146480"/>
                <a:gd name="connsiteY0" fmla="*/ 114300 h 4368800"/>
                <a:gd name="connsiteX1" fmla="*/ 181895 w 4146480"/>
                <a:gd name="connsiteY1" fmla="*/ 152400 h 4368800"/>
                <a:gd name="connsiteX2" fmla="*/ 16795 w 4146480"/>
                <a:gd name="connsiteY2" fmla="*/ 152400 h 4368800"/>
                <a:gd name="connsiteX3" fmla="*/ 16795 w 4146480"/>
                <a:gd name="connsiteY3" fmla="*/ 25400 h 4368800"/>
                <a:gd name="connsiteX4" fmla="*/ 54895 w 4146480"/>
                <a:gd name="connsiteY4" fmla="*/ 0 h 4368800"/>
                <a:gd name="connsiteX5" fmla="*/ 232695 w 4146480"/>
                <a:gd name="connsiteY5" fmla="*/ 12700 h 4368800"/>
                <a:gd name="connsiteX6" fmla="*/ 283495 w 4146480"/>
                <a:gd name="connsiteY6" fmla="*/ 88900 h 4368800"/>
                <a:gd name="connsiteX7" fmla="*/ 308895 w 4146480"/>
                <a:gd name="connsiteY7" fmla="*/ 127000 h 4368800"/>
                <a:gd name="connsiteX8" fmla="*/ 334295 w 4146480"/>
                <a:gd name="connsiteY8" fmla="*/ 165100 h 4368800"/>
                <a:gd name="connsiteX9" fmla="*/ 372395 w 4146480"/>
                <a:gd name="connsiteY9" fmla="*/ 177800 h 4368800"/>
                <a:gd name="connsiteX10" fmla="*/ 435895 w 4146480"/>
                <a:gd name="connsiteY10" fmla="*/ 254000 h 4368800"/>
                <a:gd name="connsiteX11" fmla="*/ 461295 w 4146480"/>
                <a:gd name="connsiteY11" fmla="*/ 292100 h 4368800"/>
                <a:gd name="connsiteX12" fmla="*/ 499395 w 4146480"/>
                <a:gd name="connsiteY12" fmla="*/ 304800 h 4368800"/>
                <a:gd name="connsiteX13" fmla="*/ 512095 w 4146480"/>
                <a:gd name="connsiteY13" fmla="*/ 342900 h 4368800"/>
                <a:gd name="connsiteX14" fmla="*/ 588295 w 4146480"/>
                <a:gd name="connsiteY14" fmla="*/ 393700 h 4368800"/>
                <a:gd name="connsiteX15" fmla="*/ 613695 w 4146480"/>
                <a:gd name="connsiteY15" fmla="*/ 431800 h 4368800"/>
                <a:gd name="connsiteX16" fmla="*/ 651795 w 4146480"/>
                <a:gd name="connsiteY16" fmla="*/ 457200 h 4368800"/>
                <a:gd name="connsiteX17" fmla="*/ 702595 w 4146480"/>
                <a:gd name="connsiteY17" fmla="*/ 533400 h 4368800"/>
                <a:gd name="connsiteX18" fmla="*/ 727995 w 4146480"/>
                <a:gd name="connsiteY18" fmla="*/ 571500 h 4368800"/>
                <a:gd name="connsiteX19" fmla="*/ 804195 w 4146480"/>
                <a:gd name="connsiteY19" fmla="*/ 622300 h 4368800"/>
                <a:gd name="connsiteX20" fmla="*/ 842295 w 4146480"/>
                <a:gd name="connsiteY20" fmla="*/ 647700 h 4368800"/>
                <a:gd name="connsiteX21" fmla="*/ 880395 w 4146480"/>
                <a:gd name="connsiteY21" fmla="*/ 723900 h 4368800"/>
                <a:gd name="connsiteX22" fmla="*/ 918495 w 4146480"/>
                <a:gd name="connsiteY22" fmla="*/ 749300 h 4368800"/>
                <a:gd name="connsiteX23" fmla="*/ 931195 w 4146480"/>
                <a:gd name="connsiteY23" fmla="*/ 787400 h 4368800"/>
                <a:gd name="connsiteX24" fmla="*/ 1007395 w 4146480"/>
                <a:gd name="connsiteY24" fmla="*/ 838200 h 4368800"/>
                <a:gd name="connsiteX25" fmla="*/ 1020095 w 4146480"/>
                <a:gd name="connsiteY25" fmla="*/ 876300 h 4368800"/>
                <a:gd name="connsiteX26" fmla="*/ 1096295 w 4146480"/>
                <a:gd name="connsiteY26" fmla="*/ 927100 h 4368800"/>
                <a:gd name="connsiteX27" fmla="*/ 1172495 w 4146480"/>
                <a:gd name="connsiteY27" fmla="*/ 965200 h 4368800"/>
                <a:gd name="connsiteX28" fmla="*/ 1235995 w 4146480"/>
                <a:gd name="connsiteY28" fmla="*/ 1016000 h 4368800"/>
                <a:gd name="connsiteX29" fmla="*/ 1274095 w 4146480"/>
                <a:gd name="connsiteY29" fmla="*/ 1054100 h 4368800"/>
                <a:gd name="connsiteX30" fmla="*/ 1388395 w 4146480"/>
                <a:gd name="connsiteY30" fmla="*/ 1130300 h 4368800"/>
                <a:gd name="connsiteX31" fmla="*/ 1426495 w 4146480"/>
                <a:gd name="connsiteY31" fmla="*/ 1155700 h 4368800"/>
                <a:gd name="connsiteX32" fmla="*/ 1464595 w 4146480"/>
                <a:gd name="connsiteY32" fmla="*/ 1181100 h 4368800"/>
                <a:gd name="connsiteX33" fmla="*/ 1502695 w 4146480"/>
                <a:gd name="connsiteY33" fmla="*/ 1193800 h 4368800"/>
                <a:gd name="connsiteX34" fmla="*/ 1578895 w 4146480"/>
                <a:gd name="connsiteY34" fmla="*/ 1181100 h 4368800"/>
                <a:gd name="connsiteX35" fmla="*/ 1566195 w 4146480"/>
                <a:gd name="connsiteY35" fmla="*/ 1143000 h 4368800"/>
                <a:gd name="connsiteX36" fmla="*/ 1502695 w 4146480"/>
                <a:gd name="connsiteY36" fmla="*/ 1066800 h 4368800"/>
                <a:gd name="connsiteX37" fmla="*/ 1464595 w 4146480"/>
                <a:gd name="connsiteY37" fmla="*/ 952500 h 4368800"/>
                <a:gd name="connsiteX38" fmla="*/ 1451895 w 4146480"/>
                <a:gd name="connsiteY38" fmla="*/ 914400 h 4368800"/>
                <a:gd name="connsiteX39" fmla="*/ 1439195 w 4146480"/>
                <a:gd name="connsiteY39" fmla="*/ 838200 h 4368800"/>
                <a:gd name="connsiteX40" fmla="*/ 1426495 w 4146480"/>
                <a:gd name="connsiteY40" fmla="*/ 673100 h 4368800"/>
                <a:gd name="connsiteX41" fmla="*/ 1299495 w 4146480"/>
                <a:gd name="connsiteY41" fmla="*/ 660400 h 4368800"/>
                <a:gd name="connsiteX42" fmla="*/ 1286795 w 4146480"/>
                <a:gd name="connsiteY42" fmla="*/ 622300 h 4368800"/>
                <a:gd name="connsiteX43" fmla="*/ 1439195 w 4146480"/>
                <a:gd name="connsiteY43" fmla="*/ 596900 h 4368800"/>
                <a:gd name="connsiteX44" fmla="*/ 1426495 w 4146480"/>
                <a:gd name="connsiteY44" fmla="*/ 685800 h 4368800"/>
                <a:gd name="connsiteX45" fmla="*/ 1439195 w 4146480"/>
                <a:gd name="connsiteY45" fmla="*/ 622300 h 4368800"/>
                <a:gd name="connsiteX46" fmla="*/ 1451895 w 4146480"/>
                <a:gd name="connsiteY46" fmla="*/ 584200 h 4368800"/>
                <a:gd name="connsiteX47" fmla="*/ 1528095 w 4146480"/>
                <a:gd name="connsiteY47" fmla="*/ 520700 h 4368800"/>
                <a:gd name="connsiteX48" fmla="*/ 1616995 w 4146480"/>
                <a:gd name="connsiteY48" fmla="*/ 431800 h 4368800"/>
                <a:gd name="connsiteX49" fmla="*/ 1693195 w 4146480"/>
                <a:gd name="connsiteY49" fmla="*/ 368300 h 4368800"/>
                <a:gd name="connsiteX50" fmla="*/ 1731295 w 4146480"/>
                <a:gd name="connsiteY50" fmla="*/ 355600 h 4368800"/>
                <a:gd name="connsiteX51" fmla="*/ 1782095 w 4146480"/>
                <a:gd name="connsiteY51" fmla="*/ 330200 h 4368800"/>
                <a:gd name="connsiteX52" fmla="*/ 1858295 w 4146480"/>
                <a:gd name="connsiteY52" fmla="*/ 292100 h 4368800"/>
                <a:gd name="connsiteX53" fmla="*/ 1883695 w 4146480"/>
                <a:gd name="connsiteY53" fmla="*/ 254000 h 4368800"/>
                <a:gd name="connsiteX54" fmla="*/ 1985295 w 4146480"/>
                <a:gd name="connsiteY54" fmla="*/ 241300 h 4368800"/>
                <a:gd name="connsiteX55" fmla="*/ 1997995 w 4146480"/>
                <a:gd name="connsiteY55" fmla="*/ 63500 h 4368800"/>
                <a:gd name="connsiteX56" fmla="*/ 1985295 w 4146480"/>
                <a:gd name="connsiteY56" fmla="*/ 215900 h 4368800"/>
                <a:gd name="connsiteX57" fmla="*/ 1997995 w 4146480"/>
                <a:gd name="connsiteY57" fmla="*/ 254000 h 4368800"/>
                <a:gd name="connsiteX58" fmla="*/ 2086895 w 4146480"/>
                <a:gd name="connsiteY58" fmla="*/ 241300 h 4368800"/>
                <a:gd name="connsiteX59" fmla="*/ 2175795 w 4146480"/>
                <a:gd name="connsiteY59" fmla="*/ 127000 h 4368800"/>
                <a:gd name="connsiteX60" fmla="*/ 2201195 w 4146480"/>
                <a:gd name="connsiteY60" fmla="*/ 88900 h 4368800"/>
                <a:gd name="connsiteX61" fmla="*/ 2213895 w 4146480"/>
                <a:gd name="connsiteY61" fmla="*/ 50800 h 4368800"/>
                <a:gd name="connsiteX62" fmla="*/ 2163095 w 4146480"/>
                <a:gd name="connsiteY62" fmla="*/ 127000 h 4368800"/>
                <a:gd name="connsiteX63" fmla="*/ 2150395 w 4146480"/>
                <a:gd name="connsiteY63" fmla="*/ 254000 h 4368800"/>
                <a:gd name="connsiteX64" fmla="*/ 2226595 w 4146480"/>
                <a:gd name="connsiteY64" fmla="*/ 279400 h 4368800"/>
                <a:gd name="connsiteX65" fmla="*/ 2264695 w 4146480"/>
                <a:gd name="connsiteY65" fmla="*/ 304800 h 4368800"/>
                <a:gd name="connsiteX66" fmla="*/ 2302795 w 4146480"/>
                <a:gd name="connsiteY66" fmla="*/ 317500 h 4368800"/>
                <a:gd name="connsiteX67" fmla="*/ 2378995 w 4146480"/>
                <a:gd name="connsiteY67" fmla="*/ 368300 h 4368800"/>
                <a:gd name="connsiteX68" fmla="*/ 2404395 w 4146480"/>
                <a:gd name="connsiteY68" fmla="*/ 406400 h 4368800"/>
                <a:gd name="connsiteX69" fmla="*/ 2442495 w 4146480"/>
                <a:gd name="connsiteY69" fmla="*/ 431800 h 4368800"/>
                <a:gd name="connsiteX70" fmla="*/ 2493295 w 4146480"/>
                <a:gd name="connsiteY70" fmla="*/ 508000 h 4368800"/>
                <a:gd name="connsiteX71" fmla="*/ 2518695 w 4146480"/>
                <a:gd name="connsiteY71" fmla="*/ 546100 h 4368800"/>
                <a:gd name="connsiteX72" fmla="*/ 2544095 w 4146480"/>
                <a:gd name="connsiteY72" fmla="*/ 584200 h 4368800"/>
                <a:gd name="connsiteX73" fmla="*/ 2556795 w 4146480"/>
                <a:gd name="connsiteY73" fmla="*/ 622300 h 4368800"/>
                <a:gd name="connsiteX74" fmla="*/ 2582195 w 4146480"/>
                <a:gd name="connsiteY74" fmla="*/ 584200 h 4368800"/>
                <a:gd name="connsiteX75" fmla="*/ 2658395 w 4146480"/>
                <a:gd name="connsiteY75" fmla="*/ 558800 h 4368800"/>
                <a:gd name="connsiteX76" fmla="*/ 2696495 w 4146480"/>
                <a:gd name="connsiteY76" fmla="*/ 571500 h 4368800"/>
                <a:gd name="connsiteX77" fmla="*/ 2645695 w 4146480"/>
                <a:gd name="connsiteY77" fmla="*/ 698500 h 4368800"/>
                <a:gd name="connsiteX78" fmla="*/ 2607595 w 4146480"/>
                <a:gd name="connsiteY78" fmla="*/ 711200 h 4368800"/>
                <a:gd name="connsiteX79" fmla="*/ 2569495 w 4146480"/>
                <a:gd name="connsiteY79" fmla="*/ 698500 h 4368800"/>
                <a:gd name="connsiteX80" fmla="*/ 2582195 w 4146480"/>
                <a:gd name="connsiteY80" fmla="*/ 825500 h 4368800"/>
                <a:gd name="connsiteX81" fmla="*/ 2569495 w 4146480"/>
                <a:gd name="connsiteY81" fmla="*/ 1079500 h 4368800"/>
                <a:gd name="connsiteX82" fmla="*/ 2518695 w 4146480"/>
                <a:gd name="connsiteY82" fmla="*/ 1155700 h 4368800"/>
                <a:gd name="connsiteX83" fmla="*/ 2493295 w 4146480"/>
                <a:gd name="connsiteY83" fmla="*/ 1193800 h 4368800"/>
                <a:gd name="connsiteX84" fmla="*/ 2544095 w 4146480"/>
                <a:gd name="connsiteY84" fmla="*/ 1181100 h 4368800"/>
                <a:gd name="connsiteX85" fmla="*/ 2632995 w 4146480"/>
                <a:gd name="connsiteY85" fmla="*/ 1143000 h 4368800"/>
                <a:gd name="connsiteX86" fmla="*/ 2671095 w 4146480"/>
                <a:gd name="connsiteY86" fmla="*/ 1117600 h 4368800"/>
                <a:gd name="connsiteX87" fmla="*/ 2709195 w 4146480"/>
                <a:gd name="connsiteY87" fmla="*/ 1104900 h 4368800"/>
                <a:gd name="connsiteX88" fmla="*/ 2785395 w 4146480"/>
                <a:gd name="connsiteY88" fmla="*/ 1054100 h 4368800"/>
                <a:gd name="connsiteX89" fmla="*/ 2861595 w 4146480"/>
                <a:gd name="connsiteY89" fmla="*/ 1028700 h 4368800"/>
                <a:gd name="connsiteX90" fmla="*/ 2899695 w 4146480"/>
                <a:gd name="connsiteY90" fmla="*/ 1003300 h 4368800"/>
                <a:gd name="connsiteX91" fmla="*/ 2988595 w 4146480"/>
                <a:gd name="connsiteY91" fmla="*/ 977900 h 4368800"/>
                <a:gd name="connsiteX92" fmla="*/ 3064795 w 4146480"/>
                <a:gd name="connsiteY92" fmla="*/ 927100 h 4368800"/>
                <a:gd name="connsiteX93" fmla="*/ 3102895 w 4146480"/>
                <a:gd name="connsiteY93" fmla="*/ 889000 h 4368800"/>
                <a:gd name="connsiteX94" fmla="*/ 3140995 w 4146480"/>
                <a:gd name="connsiteY94" fmla="*/ 876300 h 4368800"/>
                <a:gd name="connsiteX95" fmla="*/ 3179095 w 4146480"/>
                <a:gd name="connsiteY95" fmla="*/ 850900 h 4368800"/>
                <a:gd name="connsiteX96" fmla="*/ 3306095 w 4146480"/>
                <a:gd name="connsiteY96" fmla="*/ 812800 h 4368800"/>
                <a:gd name="connsiteX97" fmla="*/ 3344195 w 4146480"/>
                <a:gd name="connsiteY97" fmla="*/ 800100 h 4368800"/>
                <a:gd name="connsiteX98" fmla="*/ 3369595 w 4146480"/>
                <a:gd name="connsiteY98" fmla="*/ 762000 h 4368800"/>
                <a:gd name="connsiteX99" fmla="*/ 3458495 w 4146480"/>
                <a:gd name="connsiteY99" fmla="*/ 736600 h 4368800"/>
                <a:gd name="connsiteX100" fmla="*/ 3534695 w 4146480"/>
                <a:gd name="connsiteY100" fmla="*/ 711200 h 4368800"/>
                <a:gd name="connsiteX101" fmla="*/ 3572795 w 4146480"/>
                <a:gd name="connsiteY101" fmla="*/ 698500 h 4368800"/>
                <a:gd name="connsiteX102" fmla="*/ 3636295 w 4146480"/>
                <a:gd name="connsiteY102" fmla="*/ 685800 h 4368800"/>
                <a:gd name="connsiteX103" fmla="*/ 3814095 w 4146480"/>
                <a:gd name="connsiteY103" fmla="*/ 698500 h 4368800"/>
                <a:gd name="connsiteX104" fmla="*/ 3826795 w 4146480"/>
                <a:gd name="connsiteY104" fmla="*/ 749300 h 4368800"/>
                <a:gd name="connsiteX105" fmla="*/ 3839495 w 4146480"/>
                <a:gd name="connsiteY105" fmla="*/ 787400 h 4368800"/>
                <a:gd name="connsiteX106" fmla="*/ 3890295 w 4146480"/>
                <a:gd name="connsiteY106" fmla="*/ 863600 h 4368800"/>
                <a:gd name="connsiteX107" fmla="*/ 3915695 w 4146480"/>
                <a:gd name="connsiteY107" fmla="*/ 901700 h 4368800"/>
                <a:gd name="connsiteX108" fmla="*/ 3941095 w 4146480"/>
                <a:gd name="connsiteY108" fmla="*/ 977900 h 4368800"/>
                <a:gd name="connsiteX109" fmla="*/ 3928395 w 4146480"/>
                <a:gd name="connsiteY109" fmla="*/ 1066800 h 4368800"/>
                <a:gd name="connsiteX110" fmla="*/ 3890295 w 4146480"/>
                <a:gd name="connsiteY110" fmla="*/ 1079500 h 4368800"/>
                <a:gd name="connsiteX111" fmla="*/ 3826795 w 4146480"/>
                <a:gd name="connsiteY111" fmla="*/ 1092200 h 4368800"/>
                <a:gd name="connsiteX112" fmla="*/ 3636295 w 4146480"/>
                <a:gd name="connsiteY112" fmla="*/ 1079500 h 4368800"/>
                <a:gd name="connsiteX113" fmla="*/ 3687095 w 4146480"/>
                <a:gd name="connsiteY113" fmla="*/ 965200 h 4368800"/>
                <a:gd name="connsiteX114" fmla="*/ 3801395 w 4146480"/>
                <a:gd name="connsiteY114" fmla="*/ 1054100 h 4368800"/>
                <a:gd name="connsiteX115" fmla="*/ 3788695 w 4146480"/>
                <a:gd name="connsiteY115" fmla="*/ 1016000 h 4368800"/>
                <a:gd name="connsiteX116" fmla="*/ 3775995 w 4146480"/>
                <a:gd name="connsiteY116" fmla="*/ 977900 h 4368800"/>
                <a:gd name="connsiteX117" fmla="*/ 3636295 w 4146480"/>
                <a:gd name="connsiteY117" fmla="*/ 990600 h 4368800"/>
                <a:gd name="connsiteX118" fmla="*/ 3636295 w 4146480"/>
                <a:gd name="connsiteY118" fmla="*/ 1104900 h 4368800"/>
                <a:gd name="connsiteX119" fmla="*/ 3674395 w 4146480"/>
                <a:gd name="connsiteY119" fmla="*/ 1130300 h 4368800"/>
                <a:gd name="connsiteX120" fmla="*/ 3788695 w 4146480"/>
                <a:gd name="connsiteY120" fmla="*/ 1117600 h 4368800"/>
                <a:gd name="connsiteX121" fmla="*/ 3864895 w 4146480"/>
                <a:gd name="connsiteY121" fmla="*/ 1092200 h 4368800"/>
                <a:gd name="connsiteX122" fmla="*/ 3902995 w 4146480"/>
                <a:gd name="connsiteY122" fmla="*/ 1079500 h 4368800"/>
                <a:gd name="connsiteX123" fmla="*/ 3941095 w 4146480"/>
                <a:gd name="connsiteY123" fmla="*/ 1003300 h 4368800"/>
                <a:gd name="connsiteX124" fmla="*/ 3902995 w 4146480"/>
                <a:gd name="connsiteY124" fmla="*/ 876300 h 4368800"/>
                <a:gd name="connsiteX125" fmla="*/ 3890295 w 4146480"/>
                <a:gd name="connsiteY125" fmla="*/ 838200 h 4368800"/>
                <a:gd name="connsiteX126" fmla="*/ 3877595 w 4146480"/>
                <a:gd name="connsiteY126" fmla="*/ 787400 h 4368800"/>
                <a:gd name="connsiteX127" fmla="*/ 3852195 w 4146480"/>
                <a:gd name="connsiteY127" fmla="*/ 749300 h 4368800"/>
                <a:gd name="connsiteX128" fmla="*/ 3814095 w 4146480"/>
                <a:gd name="connsiteY128" fmla="*/ 673100 h 4368800"/>
                <a:gd name="connsiteX129" fmla="*/ 3775995 w 4146480"/>
                <a:gd name="connsiteY129" fmla="*/ 647700 h 4368800"/>
                <a:gd name="connsiteX130" fmla="*/ 3509295 w 4146480"/>
                <a:gd name="connsiteY130" fmla="*/ 660400 h 4368800"/>
                <a:gd name="connsiteX131" fmla="*/ 3471195 w 4146480"/>
                <a:gd name="connsiteY131" fmla="*/ 685800 h 4368800"/>
                <a:gd name="connsiteX132" fmla="*/ 3433095 w 4146480"/>
                <a:gd name="connsiteY132" fmla="*/ 698500 h 4368800"/>
                <a:gd name="connsiteX133" fmla="*/ 3394995 w 4146480"/>
                <a:gd name="connsiteY133" fmla="*/ 723900 h 4368800"/>
                <a:gd name="connsiteX134" fmla="*/ 3318795 w 4146480"/>
                <a:gd name="connsiteY134" fmla="*/ 749300 h 4368800"/>
                <a:gd name="connsiteX135" fmla="*/ 3280695 w 4146480"/>
                <a:gd name="connsiteY135" fmla="*/ 762000 h 4368800"/>
                <a:gd name="connsiteX136" fmla="*/ 3191795 w 4146480"/>
                <a:gd name="connsiteY136" fmla="*/ 812800 h 4368800"/>
                <a:gd name="connsiteX137" fmla="*/ 3102895 w 4146480"/>
                <a:gd name="connsiteY137" fmla="*/ 838200 h 4368800"/>
                <a:gd name="connsiteX138" fmla="*/ 3026695 w 4146480"/>
                <a:gd name="connsiteY138" fmla="*/ 876300 h 4368800"/>
                <a:gd name="connsiteX139" fmla="*/ 2975895 w 4146480"/>
                <a:gd name="connsiteY139" fmla="*/ 914400 h 4368800"/>
                <a:gd name="connsiteX140" fmla="*/ 2899695 w 4146480"/>
                <a:gd name="connsiteY140" fmla="*/ 965200 h 4368800"/>
                <a:gd name="connsiteX141" fmla="*/ 2823495 w 4146480"/>
                <a:gd name="connsiteY141" fmla="*/ 1016000 h 4368800"/>
                <a:gd name="connsiteX142" fmla="*/ 2785395 w 4146480"/>
                <a:gd name="connsiteY142" fmla="*/ 1041400 h 4368800"/>
                <a:gd name="connsiteX143" fmla="*/ 2747295 w 4146480"/>
                <a:gd name="connsiteY143" fmla="*/ 1066800 h 4368800"/>
                <a:gd name="connsiteX144" fmla="*/ 2671095 w 4146480"/>
                <a:gd name="connsiteY144" fmla="*/ 1092200 h 4368800"/>
                <a:gd name="connsiteX145" fmla="*/ 2556795 w 4146480"/>
                <a:gd name="connsiteY145" fmla="*/ 1143000 h 4368800"/>
                <a:gd name="connsiteX146" fmla="*/ 2518695 w 4146480"/>
                <a:gd name="connsiteY146" fmla="*/ 1155700 h 4368800"/>
                <a:gd name="connsiteX147" fmla="*/ 2480595 w 4146480"/>
                <a:gd name="connsiteY147" fmla="*/ 1168400 h 4368800"/>
                <a:gd name="connsiteX148" fmla="*/ 2455195 w 4146480"/>
                <a:gd name="connsiteY148" fmla="*/ 1206500 h 4368800"/>
                <a:gd name="connsiteX149" fmla="*/ 2302795 w 4146480"/>
                <a:gd name="connsiteY149" fmla="*/ 1282700 h 4368800"/>
                <a:gd name="connsiteX150" fmla="*/ 2264695 w 4146480"/>
                <a:gd name="connsiteY150" fmla="*/ 1295400 h 4368800"/>
                <a:gd name="connsiteX151" fmla="*/ 2226595 w 4146480"/>
                <a:gd name="connsiteY151" fmla="*/ 1308100 h 4368800"/>
                <a:gd name="connsiteX152" fmla="*/ 2086895 w 4146480"/>
                <a:gd name="connsiteY152" fmla="*/ 1320800 h 4368800"/>
                <a:gd name="connsiteX153" fmla="*/ 1756695 w 4146480"/>
                <a:gd name="connsiteY153" fmla="*/ 1308100 h 4368800"/>
                <a:gd name="connsiteX154" fmla="*/ 1718595 w 4146480"/>
                <a:gd name="connsiteY154" fmla="*/ 1282700 h 4368800"/>
                <a:gd name="connsiteX155" fmla="*/ 1680495 w 4146480"/>
                <a:gd name="connsiteY155" fmla="*/ 1270000 h 4368800"/>
                <a:gd name="connsiteX156" fmla="*/ 1604295 w 4146480"/>
                <a:gd name="connsiteY156" fmla="*/ 1219200 h 4368800"/>
                <a:gd name="connsiteX157" fmla="*/ 1553495 w 4146480"/>
                <a:gd name="connsiteY157" fmla="*/ 1270000 h 4368800"/>
                <a:gd name="connsiteX158" fmla="*/ 1502695 w 4146480"/>
                <a:gd name="connsiteY158" fmla="*/ 1346200 h 4368800"/>
                <a:gd name="connsiteX159" fmla="*/ 1451895 w 4146480"/>
                <a:gd name="connsiteY159" fmla="*/ 1460500 h 4368800"/>
                <a:gd name="connsiteX160" fmla="*/ 1439195 w 4146480"/>
                <a:gd name="connsiteY160" fmla="*/ 1524000 h 4368800"/>
                <a:gd name="connsiteX161" fmla="*/ 1401095 w 4146480"/>
                <a:gd name="connsiteY161" fmla="*/ 1562100 h 4368800"/>
                <a:gd name="connsiteX162" fmla="*/ 1375695 w 4146480"/>
                <a:gd name="connsiteY162" fmla="*/ 1600200 h 4368800"/>
                <a:gd name="connsiteX163" fmla="*/ 1362995 w 4146480"/>
                <a:gd name="connsiteY163" fmla="*/ 1638300 h 4368800"/>
                <a:gd name="connsiteX164" fmla="*/ 1299495 w 4146480"/>
                <a:gd name="connsiteY164" fmla="*/ 1714500 h 4368800"/>
                <a:gd name="connsiteX165" fmla="*/ 1274095 w 4146480"/>
                <a:gd name="connsiteY165" fmla="*/ 1790700 h 4368800"/>
                <a:gd name="connsiteX166" fmla="*/ 1248695 w 4146480"/>
                <a:gd name="connsiteY166" fmla="*/ 1828800 h 4368800"/>
                <a:gd name="connsiteX167" fmla="*/ 1235995 w 4146480"/>
                <a:gd name="connsiteY167" fmla="*/ 1866900 h 4368800"/>
                <a:gd name="connsiteX168" fmla="*/ 1210595 w 4146480"/>
                <a:gd name="connsiteY168" fmla="*/ 1905000 h 4368800"/>
                <a:gd name="connsiteX169" fmla="*/ 1185195 w 4146480"/>
                <a:gd name="connsiteY169" fmla="*/ 1981200 h 4368800"/>
                <a:gd name="connsiteX170" fmla="*/ 1197895 w 4146480"/>
                <a:gd name="connsiteY170" fmla="*/ 2108200 h 4368800"/>
                <a:gd name="connsiteX171" fmla="*/ 1235995 w 4146480"/>
                <a:gd name="connsiteY171" fmla="*/ 2120900 h 4368800"/>
                <a:gd name="connsiteX172" fmla="*/ 1401095 w 4146480"/>
                <a:gd name="connsiteY172" fmla="*/ 2133600 h 4368800"/>
                <a:gd name="connsiteX173" fmla="*/ 1858295 w 4146480"/>
                <a:gd name="connsiteY173" fmla="*/ 2133600 h 4368800"/>
                <a:gd name="connsiteX174" fmla="*/ 1997995 w 4146480"/>
                <a:gd name="connsiteY174" fmla="*/ 2095500 h 4368800"/>
                <a:gd name="connsiteX175" fmla="*/ 2048795 w 4146480"/>
                <a:gd name="connsiteY175" fmla="*/ 2082800 h 4368800"/>
                <a:gd name="connsiteX176" fmla="*/ 2417095 w 4146480"/>
                <a:gd name="connsiteY176" fmla="*/ 2070100 h 4368800"/>
                <a:gd name="connsiteX177" fmla="*/ 2658395 w 4146480"/>
                <a:gd name="connsiteY177" fmla="*/ 2032000 h 4368800"/>
                <a:gd name="connsiteX178" fmla="*/ 2696495 w 4146480"/>
                <a:gd name="connsiteY178" fmla="*/ 2019300 h 4368800"/>
                <a:gd name="connsiteX179" fmla="*/ 2709195 w 4146480"/>
                <a:gd name="connsiteY179" fmla="*/ 1981200 h 4368800"/>
                <a:gd name="connsiteX180" fmla="*/ 2734595 w 4146480"/>
                <a:gd name="connsiteY180" fmla="*/ 1943100 h 4368800"/>
                <a:gd name="connsiteX181" fmla="*/ 2721895 w 4146480"/>
                <a:gd name="connsiteY181" fmla="*/ 1714500 h 4368800"/>
                <a:gd name="connsiteX182" fmla="*/ 2696495 w 4146480"/>
                <a:gd name="connsiteY182" fmla="*/ 1638300 h 4368800"/>
                <a:gd name="connsiteX183" fmla="*/ 2683795 w 4146480"/>
                <a:gd name="connsiteY183" fmla="*/ 1600200 h 4368800"/>
                <a:gd name="connsiteX184" fmla="*/ 2620295 w 4146480"/>
                <a:gd name="connsiteY184" fmla="*/ 1409700 h 4368800"/>
                <a:gd name="connsiteX185" fmla="*/ 2582195 w 4146480"/>
                <a:gd name="connsiteY185" fmla="*/ 1295400 h 4368800"/>
                <a:gd name="connsiteX186" fmla="*/ 2569495 w 4146480"/>
                <a:gd name="connsiteY186" fmla="*/ 1257300 h 4368800"/>
                <a:gd name="connsiteX187" fmla="*/ 2493295 w 4146480"/>
                <a:gd name="connsiteY187" fmla="*/ 1206500 h 4368800"/>
                <a:gd name="connsiteX188" fmla="*/ 2531395 w 4146480"/>
                <a:gd name="connsiteY188" fmla="*/ 1219200 h 4368800"/>
                <a:gd name="connsiteX189" fmla="*/ 2556795 w 4146480"/>
                <a:gd name="connsiteY189" fmla="*/ 1257300 h 4368800"/>
                <a:gd name="connsiteX190" fmla="*/ 2582195 w 4146480"/>
                <a:gd name="connsiteY190" fmla="*/ 1333500 h 4368800"/>
                <a:gd name="connsiteX191" fmla="*/ 2594895 w 4146480"/>
                <a:gd name="connsiteY191" fmla="*/ 1371600 h 4368800"/>
                <a:gd name="connsiteX192" fmla="*/ 2620295 w 4146480"/>
                <a:gd name="connsiteY192" fmla="*/ 1460500 h 4368800"/>
                <a:gd name="connsiteX193" fmla="*/ 2645695 w 4146480"/>
                <a:gd name="connsiteY193" fmla="*/ 1638300 h 4368800"/>
                <a:gd name="connsiteX194" fmla="*/ 2658395 w 4146480"/>
                <a:gd name="connsiteY194" fmla="*/ 1689100 h 4368800"/>
                <a:gd name="connsiteX195" fmla="*/ 2671095 w 4146480"/>
                <a:gd name="connsiteY195" fmla="*/ 1765300 h 4368800"/>
                <a:gd name="connsiteX196" fmla="*/ 2683795 w 4146480"/>
                <a:gd name="connsiteY196" fmla="*/ 1803400 h 4368800"/>
                <a:gd name="connsiteX197" fmla="*/ 2696495 w 4146480"/>
                <a:gd name="connsiteY197" fmla="*/ 1854200 h 4368800"/>
                <a:gd name="connsiteX198" fmla="*/ 2721895 w 4146480"/>
                <a:gd name="connsiteY198" fmla="*/ 1930400 h 4368800"/>
                <a:gd name="connsiteX199" fmla="*/ 2734595 w 4146480"/>
                <a:gd name="connsiteY199" fmla="*/ 1968500 h 4368800"/>
                <a:gd name="connsiteX200" fmla="*/ 2772695 w 4146480"/>
                <a:gd name="connsiteY200" fmla="*/ 1993900 h 4368800"/>
                <a:gd name="connsiteX201" fmla="*/ 2810795 w 4146480"/>
                <a:gd name="connsiteY201" fmla="*/ 2070100 h 4368800"/>
                <a:gd name="connsiteX202" fmla="*/ 2848895 w 4146480"/>
                <a:gd name="connsiteY202" fmla="*/ 2095500 h 4368800"/>
                <a:gd name="connsiteX203" fmla="*/ 2899695 w 4146480"/>
                <a:gd name="connsiteY203" fmla="*/ 2171700 h 4368800"/>
                <a:gd name="connsiteX204" fmla="*/ 2975895 w 4146480"/>
                <a:gd name="connsiteY204" fmla="*/ 2222500 h 4368800"/>
                <a:gd name="connsiteX205" fmla="*/ 3026695 w 4146480"/>
                <a:gd name="connsiteY205" fmla="*/ 2298700 h 4368800"/>
                <a:gd name="connsiteX206" fmla="*/ 3115595 w 4146480"/>
                <a:gd name="connsiteY206" fmla="*/ 2400300 h 4368800"/>
                <a:gd name="connsiteX207" fmla="*/ 3140995 w 4146480"/>
                <a:gd name="connsiteY207" fmla="*/ 2438400 h 4368800"/>
                <a:gd name="connsiteX208" fmla="*/ 3179095 w 4146480"/>
                <a:gd name="connsiteY208" fmla="*/ 2451100 h 4368800"/>
                <a:gd name="connsiteX209" fmla="*/ 3255295 w 4146480"/>
                <a:gd name="connsiteY209" fmla="*/ 2489200 h 4368800"/>
                <a:gd name="connsiteX210" fmla="*/ 3331495 w 4146480"/>
                <a:gd name="connsiteY210" fmla="*/ 2552700 h 4368800"/>
                <a:gd name="connsiteX211" fmla="*/ 3407695 w 4146480"/>
                <a:gd name="connsiteY211" fmla="*/ 2616200 h 4368800"/>
                <a:gd name="connsiteX212" fmla="*/ 3369595 w 4146480"/>
                <a:gd name="connsiteY212" fmla="*/ 2705100 h 4368800"/>
                <a:gd name="connsiteX213" fmla="*/ 3331495 w 4146480"/>
                <a:gd name="connsiteY213" fmla="*/ 2717800 h 4368800"/>
                <a:gd name="connsiteX214" fmla="*/ 3369595 w 4146480"/>
                <a:gd name="connsiteY214" fmla="*/ 2743200 h 4368800"/>
                <a:gd name="connsiteX215" fmla="*/ 3674395 w 4146480"/>
                <a:gd name="connsiteY215" fmla="*/ 2743200 h 4368800"/>
                <a:gd name="connsiteX216" fmla="*/ 3763295 w 4146480"/>
                <a:gd name="connsiteY216" fmla="*/ 2641600 h 4368800"/>
                <a:gd name="connsiteX217" fmla="*/ 3788695 w 4146480"/>
                <a:gd name="connsiteY217" fmla="*/ 2603500 h 4368800"/>
                <a:gd name="connsiteX218" fmla="*/ 3814095 w 4146480"/>
                <a:gd name="connsiteY218" fmla="*/ 2565400 h 4368800"/>
                <a:gd name="connsiteX219" fmla="*/ 3852195 w 4146480"/>
                <a:gd name="connsiteY219" fmla="*/ 2451100 h 4368800"/>
                <a:gd name="connsiteX220" fmla="*/ 3864895 w 4146480"/>
                <a:gd name="connsiteY220" fmla="*/ 2413000 h 4368800"/>
                <a:gd name="connsiteX221" fmla="*/ 3915695 w 4146480"/>
                <a:gd name="connsiteY221" fmla="*/ 2336800 h 4368800"/>
                <a:gd name="connsiteX222" fmla="*/ 3941095 w 4146480"/>
                <a:gd name="connsiteY222" fmla="*/ 2298700 h 4368800"/>
                <a:gd name="connsiteX223" fmla="*/ 4017295 w 4146480"/>
                <a:gd name="connsiteY223" fmla="*/ 2273300 h 4368800"/>
                <a:gd name="connsiteX224" fmla="*/ 4055395 w 4146480"/>
                <a:gd name="connsiteY224" fmla="*/ 2260600 h 4368800"/>
                <a:gd name="connsiteX225" fmla="*/ 4093495 w 4146480"/>
                <a:gd name="connsiteY225" fmla="*/ 2273300 h 4368800"/>
                <a:gd name="connsiteX226" fmla="*/ 4131595 w 4146480"/>
                <a:gd name="connsiteY226" fmla="*/ 2349500 h 4368800"/>
                <a:gd name="connsiteX227" fmla="*/ 4118895 w 4146480"/>
                <a:gd name="connsiteY227" fmla="*/ 2438400 h 4368800"/>
                <a:gd name="connsiteX228" fmla="*/ 3953795 w 4146480"/>
                <a:gd name="connsiteY228" fmla="*/ 2413000 h 4368800"/>
                <a:gd name="connsiteX229" fmla="*/ 4029995 w 4146480"/>
                <a:gd name="connsiteY229" fmla="*/ 2413000 h 4368800"/>
                <a:gd name="connsiteX230" fmla="*/ 4118895 w 4146480"/>
                <a:gd name="connsiteY230" fmla="*/ 2400300 h 4368800"/>
                <a:gd name="connsiteX231" fmla="*/ 4144295 w 4146480"/>
                <a:gd name="connsiteY231" fmla="*/ 2362200 h 4368800"/>
                <a:gd name="connsiteX232" fmla="*/ 3979195 w 4146480"/>
                <a:gd name="connsiteY232" fmla="*/ 2286000 h 4368800"/>
                <a:gd name="connsiteX233" fmla="*/ 3953795 w 4146480"/>
                <a:gd name="connsiteY233" fmla="*/ 2324100 h 4368800"/>
                <a:gd name="connsiteX234" fmla="*/ 3928395 w 4146480"/>
                <a:gd name="connsiteY234" fmla="*/ 2400300 h 4368800"/>
                <a:gd name="connsiteX235" fmla="*/ 3852195 w 4146480"/>
                <a:gd name="connsiteY235" fmla="*/ 2514600 h 4368800"/>
                <a:gd name="connsiteX236" fmla="*/ 3826795 w 4146480"/>
                <a:gd name="connsiteY236" fmla="*/ 2552700 h 4368800"/>
                <a:gd name="connsiteX237" fmla="*/ 3801395 w 4146480"/>
                <a:gd name="connsiteY237" fmla="*/ 2590800 h 4368800"/>
                <a:gd name="connsiteX238" fmla="*/ 3687095 w 4146480"/>
                <a:gd name="connsiteY238" fmla="*/ 2692400 h 4368800"/>
                <a:gd name="connsiteX239" fmla="*/ 3674395 w 4146480"/>
                <a:gd name="connsiteY239" fmla="*/ 2730500 h 4368800"/>
                <a:gd name="connsiteX240" fmla="*/ 3636295 w 4146480"/>
                <a:gd name="connsiteY240" fmla="*/ 2743200 h 4368800"/>
                <a:gd name="connsiteX241" fmla="*/ 3369595 w 4146480"/>
                <a:gd name="connsiteY241" fmla="*/ 2730500 h 4368800"/>
                <a:gd name="connsiteX242" fmla="*/ 3382295 w 4146480"/>
                <a:gd name="connsiteY242" fmla="*/ 2654300 h 4368800"/>
                <a:gd name="connsiteX243" fmla="*/ 3369595 w 4146480"/>
                <a:gd name="connsiteY243" fmla="*/ 2692400 h 4368800"/>
                <a:gd name="connsiteX244" fmla="*/ 3331495 w 4146480"/>
                <a:gd name="connsiteY244" fmla="*/ 2730500 h 4368800"/>
                <a:gd name="connsiteX245" fmla="*/ 3242595 w 4146480"/>
                <a:gd name="connsiteY245" fmla="*/ 2832100 h 4368800"/>
                <a:gd name="connsiteX246" fmla="*/ 3217195 w 4146480"/>
                <a:gd name="connsiteY246" fmla="*/ 2870200 h 4368800"/>
                <a:gd name="connsiteX247" fmla="*/ 3140995 w 4146480"/>
                <a:gd name="connsiteY247" fmla="*/ 2908300 h 4368800"/>
                <a:gd name="connsiteX248" fmla="*/ 3090195 w 4146480"/>
                <a:gd name="connsiteY248" fmla="*/ 2921000 h 4368800"/>
                <a:gd name="connsiteX249" fmla="*/ 3052095 w 4146480"/>
                <a:gd name="connsiteY249" fmla="*/ 2959100 h 4368800"/>
                <a:gd name="connsiteX250" fmla="*/ 3013995 w 4146480"/>
                <a:gd name="connsiteY250" fmla="*/ 2971800 h 4368800"/>
                <a:gd name="connsiteX251" fmla="*/ 2975895 w 4146480"/>
                <a:gd name="connsiteY251" fmla="*/ 2997200 h 4368800"/>
                <a:gd name="connsiteX252" fmla="*/ 2925095 w 4146480"/>
                <a:gd name="connsiteY252" fmla="*/ 2984500 h 4368800"/>
                <a:gd name="connsiteX253" fmla="*/ 2899695 w 4146480"/>
                <a:gd name="connsiteY253" fmla="*/ 2908300 h 4368800"/>
                <a:gd name="connsiteX254" fmla="*/ 2810795 w 4146480"/>
                <a:gd name="connsiteY254" fmla="*/ 2794000 h 4368800"/>
                <a:gd name="connsiteX255" fmla="*/ 2772695 w 4146480"/>
                <a:gd name="connsiteY255" fmla="*/ 2768600 h 4368800"/>
                <a:gd name="connsiteX256" fmla="*/ 2709195 w 4146480"/>
                <a:gd name="connsiteY256" fmla="*/ 2692400 h 4368800"/>
                <a:gd name="connsiteX257" fmla="*/ 2658395 w 4146480"/>
                <a:gd name="connsiteY257" fmla="*/ 2616200 h 4368800"/>
                <a:gd name="connsiteX258" fmla="*/ 2632995 w 4146480"/>
                <a:gd name="connsiteY258" fmla="*/ 2578100 h 4368800"/>
                <a:gd name="connsiteX259" fmla="*/ 2569495 w 4146480"/>
                <a:gd name="connsiteY259" fmla="*/ 2463800 h 4368800"/>
                <a:gd name="connsiteX260" fmla="*/ 2531395 w 4146480"/>
                <a:gd name="connsiteY260" fmla="*/ 2438400 h 4368800"/>
                <a:gd name="connsiteX261" fmla="*/ 2467895 w 4146480"/>
                <a:gd name="connsiteY261" fmla="*/ 2387600 h 4368800"/>
                <a:gd name="connsiteX262" fmla="*/ 2404395 w 4146480"/>
                <a:gd name="connsiteY262" fmla="*/ 2336800 h 4368800"/>
                <a:gd name="connsiteX263" fmla="*/ 2099595 w 4146480"/>
                <a:gd name="connsiteY263" fmla="*/ 2349500 h 4368800"/>
                <a:gd name="connsiteX264" fmla="*/ 1997995 w 4146480"/>
                <a:gd name="connsiteY264" fmla="*/ 2400300 h 4368800"/>
                <a:gd name="connsiteX265" fmla="*/ 1820195 w 4146480"/>
                <a:gd name="connsiteY265" fmla="*/ 2438400 h 4368800"/>
                <a:gd name="connsiteX266" fmla="*/ 1693195 w 4146480"/>
                <a:gd name="connsiteY266" fmla="*/ 2476500 h 4368800"/>
                <a:gd name="connsiteX267" fmla="*/ 1604295 w 4146480"/>
                <a:gd name="connsiteY267" fmla="*/ 2501900 h 4368800"/>
                <a:gd name="connsiteX268" fmla="*/ 1528095 w 4146480"/>
                <a:gd name="connsiteY268" fmla="*/ 2527300 h 4368800"/>
                <a:gd name="connsiteX269" fmla="*/ 1451895 w 4146480"/>
                <a:gd name="connsiteY269" fmla="*/ 2590800 h 4368800"/>
                <a:gd name="connsiteX270" fmla="*/ 1439195 w 4146480"/>
                <a:gd name="connsiteY270" fmla="*/ 2628900 h 4368800"/>
                <a:gd name="connsiteX271" fmla="*/ 1451895 w 4146480"/>
                <a:gd name="connsiteY271" fmla="*/ 2679700 h 4368800"/>
                <a:gd name="connsiteX272" fmla="*/ 1477295 w 4146480"/>
                <a:gd name="connsiteY272" fmla="*/ 2768600 h 4368800"/>
                <a:gd name="connsiteX273" fmla="*/ 1489995 w 4146480"/>
                <a:gd name="connsiteY273" fmla="*/ 2870200 h 4368800"/>
                <a:gd name="connsiteX274" fmla="*/ 1502695 w 4146480"/>
                <a:gd name="connsiteY274" fmla="*/ 3086100 h 4368800"/>
                <a:gd name="connsiteX275" fmla="*/ 1489995 w 4146480"/>
                <a:gd name="connsiteY275" fmla="*/ 3213100 h 4368800"/>
                <a:gd name="connsiteX276" fmla="*/ 1350295 w 4146480"/>
                <a:gd name="connsiteY276" fmla="*/ 3225800 h 4368800"/>
                <a:gd name="connsiteX277" fmla="*/ 1172495 w 4146480"/>
                <a:gd name="connsiteY277" fmla="*/ 3251200 h 4368800"/>
                <a:gd name="connsiteX278" fmla="*/ 1147095 w 4146480"/>
                <a:gd name="connsiteY278" fmla="*/ 3390900 h 4368800"/>
                <a:gd name="connsiteX279" fmla="*/ 1108995 w 4146480"/>
                <a:gd name="connsiteY279" fmla="*/ 3517900 h 4368800"/>
                <a:gd name="connsiteX280" fmla="*/ 1096295 w 4146480"/>
                <a:gd name="connsiteY280" fmla="*/ 3556000 h 4368800"/>
                <a:gd name="connsiteX281" fmla="*/ 1083595 w 4146480"/>
                <a:gd name="connsiteY281" fmla="*/ 3632200 h 4368800"/>
                <a:gd name="connsiteX282" fmla="*/ 1083595 w 4146480"/>
                <a:gd name="connsiteY282" fmla="*/ 4089400 h 4368800"/>
                <a:gd name="connsiteX283" fmla="*/ 1121695 w 4146480"/>
                <a:gd name="connsiteY283" fmla="*/ 4114800 h 4368800"/>
                <a:gd name="connsiteX284" fmla="*/ 1159795 w 4146480"/>
                <a:gd name="connsiteY284" fmla="*/ 4191000 h 4368800"/>
                <a:gd name="connsiteX285" fmla="*/ 1185195 w 4146480"/>
                <a:gd name="connsiteY285" fmla="*/ 4229100 h 4368800"/>
                <a:gd name="connsiteX286" fmla="*/ 1147095 w 4146480"/>
                <a:gd name="connsiteY286" fmla="*/ 4241800 h 4368800"/>
                <a:gd name="connsiteX287" fmla="*/ 1108995 w 4146480"/>
                <a:gd name="connsiteY287" fmla="*/ 4343400 h 4368800"/>
                <a:gd name="connsiteX288" fmla="*/ 1032795 w 4146480"/>
                <a:gd name="connsiteY288" fmla="*/ 4368800 h 4368800"/>
                <a:gd name="connsiteX289" fmla="*/ 969295 w 4146480"/>
                <a:gd name="connsiteY289" fmla="*/ 4356100 h 4368800"/>
                <a:gd name="connsiteX290" fmla="*/ 956595 w 4146480"/>
                <a:gd name="connsiteY290" fmla="*/ 4318000 h 4368800"/>
                <a:gd name="connsiteX291" fmla="*/ 931195 w 4146480"/>
                <a:gd name="connsiteY291" fmla="*/ 4279900 h 4368800"/>
                <a:gd name="connsiteX292" fmla="*/ 931195 w 4146480"/>
                <a:gd name="connsiteY292" fmla="*/ 4127500 h 4368800"/>
                <a:gd name="connsiteX293" fmla="*/ 969295 w 4146480"/>
                <a:gd name="connsiteY293" fmla="*/ 4114800 h 4368800"/>
                <a:gd name="connsiteX294" fmla="*/ 1096295 w 4146480"/>
                <a:gd name="connsiteY294" fmla="*/ 4152900 h 4368800"/>
                <a:gd name="connsiteX295" fmla="*/ 1147095 w 4146480"/>
                <a:gd name="connsiteY295" fmla="*/ 4229100 h 4368800"/>
                <a:gd name="connsiteX296" fmla="*/ 1159795 w 4146480"/>
                <a:gd name="connsiteY296" fmla="*/ 4267200 h 4368800"/>
                <a:gd name="connsiteX297" fmla="*/ 1134395 w 4146480"/>
                <a:gd name="connsiteY297" fmla="*/ 4229100 h 4368800"/>
                <a:gd name="connsiteX298" fmla="*/ 1096295 w 4146480"/>
                <a:gd name="connsiteY298" fmla="*/ 4191000 h 4368800"/>
                <a:gd name="connsiteX299" fmla="*/ 1058195 w 4146480"/>
                <a:gd name="connsiteY299" fmla="*/ 4178300 h 4368800"/>
                <a:gd name="connsiteX300" fmla="*/ 1020095 w 4146480"/>
                <a:gd name="connsiteY300" fmla="*/ 4152900 h 4368800"/>
                <a:gd name="connsiteX301" fmla="*/ 905795 w 4146480"/>
                <a:gd name="connsiteY301" fmla="*/ 4165600 h 4368800"/>
                <a:gd name="connsiteX302" fmla="*/ 956595 w 4146480"/>
                <a:gd name="connsiteY302" fmla="*/ 4356100 h 4368800"/>
                <a:gd name="connsiteX303" fmla="*/ 1070895 w 4146480"/>
                <a:gd name="connsiteY303" fmla="*/ 4330700 h 4368800"/>
                <a:gd name="connsiteX304" fmla="*/ 1108995 w 4146480"/>
                <a:gd name="connsiteY304" fmla="*/ 4305300 h 4368800"/>
                <a:gd name="connsiteX305" fmla="*/ 1223295 w 4146480"/>
                <a:gd name="connsiteY305" fmla="*/ 4254500 h 4368800"/>
                <a:gd name="connsiteX306" fmla="*/ 1210595 w 4146480"/>
                <a:gd name="connsiteY306" fmla="*/ 4216400 h 4368800"/>
                <a:gd name="connsiteX307" fmla="*/ 1159795 w 4146480"/>
                <a:gd name="connsiteY307" fmla="*/ 4140200 h 4368800"/>
                <a:gd name="connsiteX308" fmla="*/ 1147095 w 4146480"/>
                <a:gd name="connsiteY308" fmla="*/ 4102100 h 4368800"/>
                <a:gd name="connsiteX309" fmla="*/ 1121695 w 4146480"/>
                <a:gd name="connsiteY309" fmla="*/ 4064000 h 4368800"/>
                <a:gd name="connsiteX310" fmla="*/ 1096295 w 4146480"/>
                <a:gd name="connsiteY310" fmla="*/ 3987800 h 4368800"/>
                <a:gd name="connsiteX311" fmla="*/ 1083595 w 4146480"/>
                <a:gd name="connsiteY311" fmla="*/ 3949700 h 4368800"/>
                <a:gd name="connsiteX312" fmla="*/ 1083595 w 4146480"/>
                <a:gd name="connsiteY312" fmla="*/ 3568700 h 4368800"/>
                <a:gd name="connsiteX313" fmla="*/ 1108995 w 4146480"/>
                <a:gd name="connsiteY313" fmla="*/ 3365500 h 4368800"/>
                <a:gd name="connsiteX314" fmla="*/ 1121695 w 4146480"/>
                <a:gd name="connsiteY314" fmla="*/ 3314700 h 4368800"/>
                <a:gd name="connsiteX315" fmla="*/ 1147095 w 4146480"/>
                <a:gd name="connsiteY315" fmla="*/ 3276600 h 4368800"/>
                <a:gd name="connsiteX316" fmla="*/ 1108995 w 4146480"/>
                <a:gd name="connsiteY316" fmla="*/ 3251200 h 4368800"/>
                <a:gd name="connsiteX317" fmla="*/ 1020095 w 4146480"/>
                <a:gd name="connsiteY317" fmla="*/ 3225800 h 4368800"/>
                <a:gd name="connsiteX318" fmla="*/ 893095 w 4146480"/>
                <a:gd name="connsiteY318" fmla="*/ 3187700 h 4368800"/>
                <a:gd name="connsiteX319" fmla="*/ 854995 w 4146480"/>
                <a:gd name="connsiteY319" fmla="*/ 3162300 h 4368800"/>
                <a:gd name="connsiteX320" fmla="*/ 854995 w 4146480"/>
                <a:gd name="connsiteY320" fmla="*/ 3060700 h 4368800"/>
                <a:gd name="connsiteX321" fmla="*/ 880395 w 4146480"/>
                <a:gd name="connsiteY321" fmla="*/ 2984500 h 4368800"/>
                <a:gd name="connsiteX322" fmla="*/ 918495 w 4146480"/>
                <a:gd name="connsiteY322" fmla="*/ 2819400 h 4368800"/>
                <a:gd name="connsiteX323" fmla="*/ 931195 w 4146480"/>
                <a:gd name="connsiteY323" fmla="*/ 2781300 h 4368800"/>
                <a:gd name="connsiteX324" fmla="*/ 969295 w 4146480"/>
                <a:gd name="connsiteY324" fmla="*/ 2705100 h 4368800"/>
                <a:gd name="connsiteX325" fmla="*/ 994695 w 4146480"/>
                <a:gd name="connsiteY325" fmla="*/ 2667000 h 4368800"/>
                <a:gd name="connsiteX326" fmla="*/ 1020095 w 4146480"/>
                <a:gd name="connsiteY326" fmla="*/ 2565400 h 4368800"/>
                <a:gd name="connsiteX327" fmla="*/ 1058195 w 4146480"/>
                <a:gd name="connsiteY327" fmla="*/ 2489200 h 4368800"/>
                <a:gd name="connsiteX328" fmla="*/ 1083595 w 4146480"/>
                <a:gd name="connsiteY328" fmla="*/ 2387600 h 4368800"/>
                <a:gd name="connsiteX329" fmla="*/ 1121695 w 4146480"/>
                <a:gd name="connsiteY329" fmla="*/ 2311400 h 4368800"/>
                <a:gd name="connsiteX330" fmla="*/ 1134395 w 4146480"/>
                <a:gd name="connsiteY330" fmla="*/ 2260600 h 4368800"/>
                <a:gd name="connsiteX331" fmla="*/ 1197895 w 4146480"/>
                <a:gd name="connsiteY331" fmla="*/ 2146300 h 4368800"/>
                <a:gd name="connsiteX332" fmla="*/ 1223295 w 4146480"/>
                <a:gd name="connsiteY332" fmla="*/ 1968500 h 4368800"/>
                <a:gd name="connsiteX333" fmla="*/ 1248695 w 4146480"/>
                <a:gd name="connsiteY333" fmla="*/ 1892300 h 4368800"/>
                <a:gd name="connsiteX334" fmla="*/ 1274095 w 4146480"/>
                <a:gd name="connsiteY334" fmla="*/ 1854200 h 4368800"/>
                <a:gd name="connsiteX335" fmla="*/ 1337595 w 4146480"/>
                <a:gd name="connsiteY335" fmla="*/ 1752600 h 4368800"/>
                <a:gd name="connsiteX336" fmla="*/ 1362995 w 4146480"/>
                <a:gd name="connsiteY336" fmla="*/ 1714500 h 4368800"/>
                <a:gd name="connsiteX337" fmla="*/ 1375695 w 4146480"/>
                <a:gd name="connsiteY337" fmla="*/ 1651000 h 4368800"/>
                <a:gd name="connsiteX338" fmla="*/ 1388395 w 4146480"/>
                <a:gd name="connsiteY338" fmla="*/ 1600200 h 4368800"/>
                <a:gd name="connsiteX339" fmla="*/ 1426495 w 4146480"/>
                <a:gd name="connsiteY339" fmla="*/ 1524000 h 4368800"/>
                <a:gd name="connsiteX340" fmla="*/ 1489995 w 4146480"/>
                <a:gd name="connsiteY340" fmla="*/ 1422400 h 4368800"/>
                <a:gd name="connsiteX341" fmla="*/ 1553495 w 4146480"/>
                <a:gd name="connsiteY341" fmla="*/ 1308100 h 4368800"/>
                <a:gd name="connsiteX342" fmla="*/ 1540795 w 4146480"/>
                <a:gd name="connsiteY342" fmla="*/ 1219200 h 4368800"/>
                <a:gd name="connsiteX343" fmla="*/ 1502695 w 4146480"/>
                <a:gd name="connsiteY343" fmla="*/ 1181100 h 436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4146480" h="4368800">
                  <a:moveTo>
                    <a:pt x="245395" y="114300"/>
                  </a:moveTo>
                  <a:cubicBezTo>
                    <a:pt x="224228" y="127000"/>
                    <a:pt x="203973" y="141361"/>
                    <a:pt x="181895" y="152400"/>
                  </a:cubicBezTo>
                  <a:cubicBezTo>
                    <a:pt x="125229" y="180733"/>
                    <a:pt x="87851" y="159506"/>
                    <a:pt x="16795" y="152400"/>
                  </a:cubicBezTo>
                  <a:cubicBezTo>
                    <a:pt x="534" y="103616"/>
                    <a:pt x="-11002" y="87942"/>
                    <a:pt x="16795" y="25400"/>
                  </a:cubicBezTo>
                  <a:cubicBezTo>
                    <a:pt x="22994" y="11452"/>
                    <a:pt x="42195" y="8467"/>
                    <a:pt x="54895" y="0"/>
                  </a:cubicBezTo>
                  <a:lnTo>
                    <a:pt x="232695" y="12700"/>
                  </a:lnTo>
                  <a:cubicBezTo>
                    <a:pt x="261146" y="23764"/>
                    <a:pt x="266562" y="63500"/>
                    <a:pt x="283495" y="88900"/>
                  </a:cubicBezTo>
                  <a:lnTo>
                    <a:pt x="308895" y="127000"/>
                  </a:lnTo>
                  <a:cubicBezTo>
                    <a:pt x="317362" y="139700"/>
                    <a:pt x="319815" y="160273"/>
                    <a:pt x="334295" y="165100"/>
                  </a:cubicBezTo>
                  <a:lnTo>
                    <a:pt x="372395" y="177800"/>
                  </a:lnTo>
                  <a:cubicBezTo>
                    <a:pt x="435458" y="272395"/>
                    <a:pt x="354407" y="156214"/>
                    <a:pt x="435895" y="254000"/>
                  </a:cubicBezTo>
                  <a:cubicBezTo>
                    <a:pt x="445666" y="265726"/>
                    <a:pt x="449376" y="282565"/>
                    <a:pt x="461295" y="292100"/>
                  </a:cubicBezTo>
                  <a:cubicBezTo>
                    <a:pt x="471748" y="300463"/>
                    <a:pt x="486695" y="300567"/>
                    <a:pt x="499395" y="304800"/>
                  </a:cubicBezTo>
                  <a:cubicBezTo>
                    <a:pt x="503628" y="317500"/>
                    <a:pt x="502629" y="333434"/>
                    <a:pt x="512095" y="342900"/>
                  </a:cubicBezTo>
                  <a:cubicBezTo>
                    <a:pt x="533681" y="364486"/>
                    <a:pt x="588295" y="393700"/>
                    <a:pt x="588295" y="393700"/>
                  </a:cubicBezTo>
                  <a:cubicBezTo>
                    <a:pt x="596762" y="406400"/>
                    <a:pt x="602902" y="421007"/>
                    <a:pt x="613695" y="431800"/>
                  </a:cubicBezTo>
                  <a:cubicBezTo>
                    <a:pt x="624488" y="442593"/>
                    <a:pt x="641744" y="445713"/>
                    <a:pt x="651795" y="457200"/>
                  </a:cubicBezTo>
                  <a:cubicBezTo>
                    <a:pt x="671897" y="480174"/>
                    <a:pt x="685662" y="508000"/>
                    <a:pt x="702595" y="533400"/>
                  </a:cubicBezTo>
                  <a:cubicBezTo>
                    <a:pt x="711062" y="546100"/>
                    <a:pt x="715295" y="563033"/>
                    <a:pt x="727995" y="571500"/>
                  </a:cubicBezTo>
                  <a:lnTo>
                    <a:pt x="804195" y="622300"/>
                  </a:lnTo>
                  <a:lnTo>
                    <a:pt x="842295" y="647700"/>
                  </a:lnTo>
                  <a:cubicBezTo>
                    <a:pt x="852624" y="678688"/>
                    <a:pt x="855776" y="699281"/>
                    <a:pt x="880395" y="723900"/>
                  </a:cubicBezTo>
                  <a:cubicBezTo>
                    <a:pt x="891188" y="734693"/>
                    <a:pt x="905795" y="740833"/>
                    <a:pt x="918495" y="749300"/>
                  </a:cubicBezTo>
                  <a:cubicBezTo>
                    <a:pt x="922728" y="762000"/>
                    <a:pt x="921729" y="777934"/>
                    <a:pt x="931195" y="787400"/>
                  </a:cubicBezTo>
                  <a:cubicBezTo>
                    <a:pt x="952781" y="808986"/>
                    <a:pt x="1007395" y="838200"/>
                    <a:pt x="1007395" y="838200"/>
                  </a:cubicBezTo>
                  <a:cubicBezTo>
                    <a:pt x="1011628" y="850900"/>
                    <a:pt x="1010629" y="866834"/>
                    <a:pt x="1020095" y="876300"/>
                  </a:cubicBezTo>
                  <a:cubicBezTo>
                    <a:pt x="1041681" y="897886"/>
                    <a:pt x="1070895" y="910167"/>
                    <a:pt x="1096295" y="927100"/>
                  </a:cubicBezTo>
                  <a:cubicBezTo>
                    <a:pt x="1145534" y="959926"/>
                    <a:pt x="1119915" y="947673"/>
                    <a:pt x="1172495" y="965200"/>
                  </a:cubicBezTo>
                  <a:cubicBezTo>
                    <a:pt x="1229301" y="1050409"/>
                    <a:pt x="1162383" y="966925"/>
                    <a:pt x="1235995" y="1016000"/>
                  </a:cubicBezTo>
                  <a:cubicBezTo>
                    <a:pt x="1250939" y="1025963"/>
                    <a:pt x="1259918" y="1043073"/>
                    <a:pt x="1274095" y="1054100"/>
                  </a:cubicBezTo>
                  <a:lnTo>
                    <a:pt x="1388395" y="1130300"/>
                  </a:lnTo>
                  <a:lnTo>
                    <a:pt x="1426495" y="1155700"/>
                  </a:lnTo>
                  <a:cubicBezTo>
                    <a:pt x="1439195" y="1164167"/>
                    <a:pt x="1450115" y="1176273"/>
                    <a:pt x="1464595" y="1181100"/>
                  </a:cubicBezTo>
                  <a:lnTo>
                    <a:pt x="1502695" y="1193800"/>
                  </a:lnTo>
                  <a:cubicBezTo>
                    <a:pt x="1528095" y="1189567"/>
                    <a:pt x="1558787" y="1197186"/>
                    <a:pt x="1578895" y="1181100"/>
                  </a:cubicBezTo>
                  <a:cubicBezTo>
                    <a:pt x="1589348" y="1172737"/>
                    <a:pt x="1572182" y="1154974"/>
                    <a:pt x="1566195" y="1143000"/>
                  </a:cubicBezTo>
                  <a:cubicBezTo>
                    <a:pt x="1548514" y="1107637"/>
                    <a:pt x="1530782" y="1094887"/>
                    <a:pt x="1502695" y="1066800"/>
                  </a:cubicBezTo>
                  <a:lnTo>
                    <a:pt x="1464595" y="952500"/>
                  </a:lnTo>
                  <a:cubicBezTo>
                    <a:pt x="1460362" y="939800"/>
                    <a:pt x="1454096" y="927605"/>
                    <a:pt x="1451895" y="914400"/>
                  </a:cubicBezTo>
                  <a:lnTo>
                    <a:pt x="1439195" y="838200"/>
                  </a:lnTo>
                  <a:cubicBezTo>
                    <a:pt x="1434962" y="783167"/>
                    <a:pt x="1460596" y="716502"/>
                    <a:pt x="1426495" y="673100"/>
                  </a:cubicBezTo>
                  <a:cubicBezTo>
                    <a:pt x="1400210" y="639647"/>
                    <a:pt x="1339478" y="674939"/>
                    <a:pt x="1299495" y="660400"/>
                  </a:cubicBezTo>
                  <a:cubicBezTo>
                    <a:pt x="1286914" y="655825"/>
                    <a:pt x="1291028" y="635000"/>
                    <a:pt x="1286795" y="622300"/>
                  </a:cubicBezTo>
                  <a:cubicBezTo>
                    <a:pt x="1306106" y="564368"/>
                    <a:pt x="1314719" y="497319"/>
                    <a:pt x="1439195" y="596900"/>
                  </a:cubicBezTo>
                  <a:cubicBezTo>
                    <a:pt x="1462570" y="615600"/>
                    <a:pt x="1426495" y="655866"/>
                    <a:pt x="1426495" y="685800"/>
                  </a:cubicBezTo>
                  <a:cubicBezTo>
                    <a:pt x="1426495" y="707386"/>
                    <a:pt x="1433960" y="643241"/>
                    <a:pt x="1439195" y="622300"/>
                  </a:cubicBezTo>
                  <a:cubicBezTo>
                    <a:pt x="1442442" y="609313"/>
                    <a:pt x="1444469" y="595339"/>
                    <a:pt x="1451895" y="584200"/>
                  </a:cubicBezTo>
                  <a:cubicBezTo>
                    <a:pt x="1471452" y="554864"/>
                    <a:pt x="1499982" y="539442"/>
                    <a:pt x="1528095" y="520700"/>
                  </a:cubicBezTo>
                  <a:cubicBezTo>
                    <a:pt x="1586321" y="433361"/>
                    <a:pt x="1549935" y="454153"/>
                    <a:pt x="1616995" y="431800"/>
                  </a:cubicBezTo>
                  <a:cubicBezTo>
                    <a:pt x="1645082" y="403713"/>
                    <a:pt x="1657832" y="385981"/>
                    <a:pt x="1693195" y="368300"/>
                  </a:cubicBezTo>
                  <a:cubicBezTo>
                    <a:pt x="1705169" y="362313"/>
                    <a:pt x="1718990" y="360873"/>
                    <a:pt x="1731295" y="355600"/>
                  </a:cubicBezTo>
                  <a:cubicBezTo>
                    <a:pt x="1748696" y="348142"/>
                    <a:pt x="1764694" y="337658"/>
                    <a:pt x="1782095" y="330200"/>
                  </a:cubicBezTo>
                  <a:cubicBezTo>
                    <a:pt x="1855707" y="298652"/>
                    <a:pt x="1785076" y="340913"/>
                    <a:pt x="1858295" y="292100"/>
                  </a:cubicBezTo>
                  <a:cubicBezTo>
                    <a:pt x="1866762" y="279400"/>
                    <a:pt x="1869523" y="259669"/>
                    <a:pt x="1883695" y="254000"/>
                  </a:cubicBezTo>
                  <a:cubicBezTo>
                    <a:pt x="1915384" y="241324"/>
                    <a:pt x="1967735" y="270566"/>
                    <a:pt x="1985295" y="241300"/>
                  </a:cubicBezTo>
                  <a:cubicBezTo>
                    <a:pt x="2015865" y="190350"/>
                    <a:pt x="1997995" y="122918"/>
                    <a:pt x="1997995" y="63500"/>
                  </a:cubicBezTo>
                  <a:cubicBezTo>
                    <a:pt x="1997995" y="12524"/>
                    <a:pt x="1989528" y="165100"/>
                    <a:pt x="1985295" y="215900"/>
                  </a:cubicBezTo>
                  <a:cubicBezTo>
                    <a:pt x="1989528" y="228600"/>
                    <a:pt x="1985008" y="250753"/>
                    <a:pt x="1997995" y="254000"/>
                  </a:cubicBezTo>
                  <a:cubicBezTo>
                    <a:pt x="2027035" y="261260"/>
                    <a:pt x="2059102" y="252417"/>
                    <a:pt x="2086895" y="241300"/>
                  </a:cubicBezTo>
                  <a:cubicBezTo>
                    <a:pt x="2114025" y="230448"/>
                    <a:pt x="2170367" y="135142"/>
                    <a:pt x="2175795" y="127000"/>
                  </a:cubicBezTo>
                  <a:cubicBezTo>
                    <a:pt x="2184262" y="114300"/>
                    <a:pt x="2196368" y="103380"/>
                    <a:pt x="2201195" y="88900"/>
                  </a:cubicBezTo>
                  <a:lnTo>
                    <a:pt x="2213895" y="50800"/>
                  </a:lnTo>
                  <a:cubicBezTo>
                    <a:pt x="2195515" y="105939"/>
                    <a:pt x="2210661" y="79434"/>
                    <a:pt x="2163095" y="127000"/>
                  </a:cubicBezTo>
                  <a:cubicBezTo>
                    <a:pt x="2156165" y="147790"/>
                    <a:pt x="2115562" y="224143"/>
                    <a:pt x="2150395" y="254000"/>
                  </a:cubicBezTo>
                  <a:cubicBezTo>
                    <a:pt x="2170723" y="271424"/>
                    <a:pt x="2204318" y="264548"/>
                    <a:pt x="2226595" y="279400"/>
                  </a:cubicBezTo>
                  <a:cubicBezTo>
                    <a:pt x="2239295" y="287867"/>
                    <a:pt x="2251043" y="297974"/>
                    <a:pt x="2264695" y="304800"/>
                  </a:cubicBezTo>
                  <a:cubicBezTo>
                    <a:pt x="2276669" y="310787"/>
                    <a:pt x="2291093" y="310999"/>
                    <a:pt x="2302795" y="317500"/>
                  </a:cubicBezTo>
                  <a:cubicBezTo>
                    <a:pt x="2329480" y="332325"/>
                    <a:pt x="2378995" y="368300"/>
                    <a:pt x="2378995" y="368300"/>
                  </a:cubicBezTo>
                  <a:cubicBezTo>
                    <a:pt x="2387462" y="381000"/>
                    <a:pt x="2393602" y="395607"/>
                    <a:pt x="2404395" y="406400"/>
                  </a:cubicBezTo>
                  <a:cubicBezTo>
                    <a:pt x="2415188" y="417193"/>
                    <a:pt x="2432444" y="420313"/>
                    <a:pt x="2442495" y="431800"/>
                  </a:cubicBezTo>
                  <a:cubicBezTo>
                    <a:pt x="2462597" y="454774"/>
                    <a:pt x="2476362" y="482600"/>
                    <a:pt x="2493295" y="508000"/>
                  </a:cubicBezTo>
                  <a:lnTo>
                    <a:pt x="2518695" y="546100"/>
                  </a:lnTo>
                  <a:cubicBezTo>
                    <a:pt x="2527162" y="558800"/>
                    <a:pt x="2539268" y="569720"/>
                    <a:pt x="2544095" y="584200"/>
                  </a:cubicBezTo>
                  <a:lnTo>
                    <a:pt x="2556795" y="622300"/>
                  </a:lnTo>
                  <a:cubicBezTo>
                    <a:pt x="2565262" y="609600"/>
                    <a:pt x="2569252" y="592290"/>
                    <a:pt x="2582195" y="584200"/>
                  </a:cubicBezTo>
                  <a:cubicBezTo>
                    <a:pt x="2604899" y="570010"/>
                    <a:pt x="2658395" y="558800"/>
                    <a:pt x="2658395" y="558800"/>
                  </a:cubicBezTo>
                  <a:cubicBezTo>
                    <a:pt x="2671095" y="563033"/>
                    <a:pt x="2693591" y="558432"/>
                    <a:pt x="2696495" y="571500"/>
                  </a:cubicBezTo>
                  <a:cubicBezTo>
                    <a:pt x="2713428" y="647700"/>
                    <a:pt x="2698094" y="672301"/>
                    <a:pt x="2645695" y="698500"/>
                  </a:cubicBezTo>
                  <a:cubicBezTo>
                    <a:pt x="2633721" y="704487"/>
                    <a:pt x="2620295" y="706967"/>
                    <a:pt x="2607595" y="711200"/>
                  </a:cubicBezTo>
                  <a:cubicBezTo>
                    <a:pt x="2594895" y="706967"/>
                    <a:pt x="2572399" y="685432"/>
                    <a:pt x="2569495" y="698500"/>
                  </a:cubicBezTo>
                  <a:cubicBezTo>
                    <a:pt x="2560266" y="740031"/>
                    <a:pt x="2582195" y="782956"/>
                    <a:pt x="2582195" y="825500"/>
                  </a:cubicBezTo>
                  <a:cubicBezTo>
                    <a:pt x="2582195" y="910272"/>
                    <a:pt x="2576839" y="995046"/>
                    <a:pt x="2569495" y="1079500"/>
                  </a:cubicBezTo>
                  <a:cubicBezTo>
                    <a:pt x="2565595" y="1124354"/>
                    <a:pt x="2546835" y="1121932"/>
                    <a:pt x="2518695" y="1155700"/>
                  </a:cubicBezTo>
                  <a:cubicBezTo>
                    <a:pt x="2508924" y="1167426"/>
                    <a:pt x="2482502" y="1183007"/>
                    <a:pt x="2493295" y="1193800"/>
                  </a:cubicBezTo>
                  <a:cubicBezTo>
                    <a:pt x="2505637" y="1206142"/>
                    <a:pt x="2527312" y="1185895"/>
                    <a:pt x="2544095" y="1181100"/>
                  </a:cubicBezTo>
                  <a:cubicBezTo>
                    <a:pt x="2579715" y="1170923"/>
                    <a:pt x="2599128" y="1162352"/>
                    <a:pt x="2632995" y="1143000"/>
                  </a:cubicBezTo>
                  <a:cubicBezTo>
                    <a:pt x="2646247" y="1135427"/>
                    <a:pt x="2657443" y="1124426"/>
                    <a:pt x="2671095" y="1117600"/>
                  </a:cubicBezTo>
                  <a:cubicBezTo>
                    <a:pt x="2683069" y="1111613"/>
                    <a:pt x="2697493" y="1111401"/>
                    <a:pt x="2709195" y="1104900"/>
                  </a:cubicBezTo>
                  <a:cubicBezTo>
                    <a:pt x="2735880" y="1090075"/>
                    <a:pt x="2756435" y="1063753"/>
                    <a:pt x="2785395" y="1054100"/>
                  </a:cubicBezTo>
                  <a:cubicBezTo>
                    <a:pt x="2810795" y="1045633"/>
                    <a:pt x="2839318" y="1043552"/>
                    <a:pt x="2861595" y="1028700"/>
                  </a:cubicBezTo>
                  <a:cubicBezTo>
                    <a:pt x="2874295" y="1020233"/>
                    <a:pt x="2885666" y="1009313"/>
                    <a:pt x="2899695" y="1003300"/>
                  </a:cubicBezTo>
                  <a:cubicBezTo>
                    <a:pt x="2928467" y="990969"/>
                    <a:pt x="2960792" y="993346"/>
                    <a:pt x="2988595" y="977900"/>
                  </a:cubicBezTo>
                  <a:cubicBezTo>
                    <a:pt x="3015280" y="963075"/>
                    <a:pt x="3043209" y="948686"/>
                    <a:pt x="3064795" y="927100"/>
                  </a:cubicBezTo>
                  <a:cubicBezTo>
                    <a:pt x="3077495" y="914400"/>
                    <a:pt x="3087951" y="898963"/>
                    <a:pt x="3102895" y="889000"/>
                  </a:cubicBezTo>
                  <a:cubicBezTo>
                    <a:pt x="3114034" y="881574"/>
                    <a:pt x="3129021" y="882287"/>
                    <a:pt x="3140995" y="876300"/>
                  </a:cubicBezTo>
                  <a:cubicBezTo>
                    <a:pt x="3154647" y="869474"/>
                    <a:pt x="3165147" y="857099"/>
                    <a:pt x="3179095" y="850900"/>
                  </a:cubicBezTo>
                  <a:cubicBezTo>
                    <a:pt x="3233420" y="826755"/>
                    <a:pt x="3254376" y="827577"/>
                    <a:pt x="3306095" y="812800"/>
                  </a:cubicBezTo>
                  <a:cubicBezTo>
                    <a:pt x="3318967" y="809122"/>
                    <a:pt x="3331495" y="804333"/>
                    <a:pt x="3344195" y="800100"/>
                  </a:cubicBezTo>
                  <a:cubicBezTo>
                    <a:pt x="3352662" y="787400"/>
                    <a:pt x="3357676" y="771535"/>
                    <a:pt x="3369595" y="762000"/>
                  </a:cubicBezTo>
                  <a:cubicBezTo>
                    <a:pt x="3378131" y="755171"/>
                    <a:pt x="3454844" y="737695"/>
                    <a:pt x="3458495" y="736600"/>
                  </a:cubicBezTo>
                  <a:cubicBezTo>
                    <a:pt x="3484140" y="728907"/>
                    <a:pt x="3509295" y="719667"/>
                    <a:pt x="3534695" y="711200"/>
                  </a:cubicBezTo>
                  <a:cubicBezTo>
                    <a:pt x="3547395" y="706967"/>
                    <a:pt x="3559668" y="701125"/>
                    <a:pt x="3572795" y="698500"/>
                  </a:cubicBezTo>
                  <a:lnTo>
                    <a:pt x="3636295" y="685800"/>
                  </a:lnTo>
                  <a:cubicBezTo>
                    <a:pt x="3695562" y="690033"/>
                    <a:pt x="3757726" y="679710"/>
                    <a:pt x="3814095" y="698500"/>
                  </a:cubicBezTo>
                  <a:cubicBezTo>
                    <a:pt x="3830654" y="704020"/>
                    <a:pt x="3822000" y="732517"/>
                    <a:pt x="3826795" y="749300"/>
                  </a:cubicBezTo>
                  <a:cubicBezTo>
                    <a:pt x="3830473" y="762172"/>
                    <a:pt x="3832994" y="775698"/>
                    <a:pt x="3839495" y="787400"/>
                  </a:cubicBezTo>
                  <a:cubicBezTo>
                    <a:pt x="3854320" y="814085"/>
                    <a:pt x="3873362" y="838200"/>
                    <a:pt x="3890295" y="863600"/>
                  </a:cubicBezTo>
                  <a:cubicBezTo>
                    <a:pt x="3898762" y="876300"/>
                    <a:pt x="3910868" y="887220"/>
                    <a:pt x="3915695" y="901700"/>
                  </a:cubicBezTo>
                  <a:lnTo>
                    <a:pt x="3941095" y="977900"/>
                  </a:lnTo>
                  <a:cubicBezTo>
                    <a:pt x="3936862" y="1007533"/>
                    <a:pt x="3941782" y="1040026"/>
                    <a:pt x="3928395" y="1066800"/>
                  </a:cubicBezTo>
                  <a:cubicBezTo>
                    <a:pt x="3922408" y="1078774"/>
                    <a:pt x="3903282" y="1076253"/>
                    <a:pt x="3890295" y="1079500"/>
                  </a:cubicBezTo>
                  <a:cubicBezTo>
                    <a:pt x="3869354" y="1084735"/>
                    <a:pt x="3847962" y="1087967"/>
                    <a:pt x="3826795" y="1092200"/>
                  </a:cubicBezTo>
                  <a:cubicBezTo>
                    <a:pt x="3763295" y="1087967"/>
                    <a:pt x="3691551" y="1111075"/>
                    <a:pt x="3636295" y="1079500"/>
                  </a:cubicBezTo>
                  <a:cubicBezTo>
                    <a:pt x="3560288" y="1036067"/>
                    <a:pt x="3670421" y="976316"/>
                    <a:pt x="3687095" y="965200"/>
                  </a:cubicBezTo>
                  <a:cubicBezTo>
                    <a:pt x="3802500" y="981686"/>
                    <a:pt x="3766529" y="949502"/>
                    <a:pt x="3801395" y="1054100"/>
                  </a:cubicBezTo>
                  <a:lnTo>
                    <a:pt x="3788695" y="1016000"/>
                  </a:lnTo>
                  <a:lnTo>
                    <a:pt x="3775995" y="977900"/>
                  </a:lnTo>
                  <a:lnTo>
                    <a:pt x="3636295" y="990600"/>
                  </a:lnTo>
                  <a:cubicBezTo>
                    <a:pt x="3611621" y="1002937"/>
                    <a:pt x="3625274" y="1088369"/>
                    <a:pt x="3636295" y="1104900"/>
                  </a:cubicBezTo>
                  <a:cubicBezTo>
                    <a:pt x="3644762" y="1117600"/>
                    <a:pt x="3661695" y="1121833"/>
                    <a:pt x="3674395" y="1130300"/>
                  </a:cubicBezTo>
                  <a:cubicBezTo>
                    <a:pt x="3712495" y="1126067"/>
                    <a:pt x="3751105" y="1125118"/>
                    <a:pt x="3788695" y="1117600"/>
                  </a:cubicBezTo>
                  <a:cubicBezTo>
                    <a:pt x="3814949" y="1112349"/>
                    <a:pt x="3839495" y="1100667"/>
                    <a:pt x="3864895" y="1092200"/>
                  </a:cubicBezTo>
                  <a:lnTo>
                    <a:pt x="3902995" y="1079500"/>
                  </a:lnTo>
                  <a:cubicBezTo>
                    <a:pt x="3915837" y="1060237"/>
                    <a:pt x="3941095" y="1029590"/>
                    <a:pt x="3941095" y="1003300"/>
                  </a:cubicBezTo>
                  <a:cubicBezTo>
                    <a:pt x="3941095" y="984106"/>
                    <a:pt x="3904473" y="880734"/>
                    <a:pt x="3902995" y="876300"/>
                  </a:cubicBezTo>
                  <a:cubicBezTo>
                    <a:pt x="3898762" y="863600"/>
                    <a:pt x="3893542" y="851187"/>
                    <a:pt x="3890295" y="838200"/>
                  </a:cubicBezTo>
                  <a:cubicBezTo>
                    <a:pt x="3886062" y="821267"/>
                    <a:pt x="3884471" y="803443"/>
                    <a:pt x="3877595" y="787400"/>
                  </a:cubicBezTo>
                  <a:cubicBezTo>
                    <a:pt x="3871582" y="773371"/>
                    <a:pt x="3859021" y="762952"/>
                    <a:pt x="3852195" y="749300"/>
                  </a:cubicBezTo>
                  <a:cubicBezTo>
                    <a:pt x="3831537" y="707983"/>
                    <a:pt x="3850491" y="709496"/>
                    <a:pt x="3814095" y="673100"/>
                  </a:cubicBezTo>
                  <a:cubicBezTo>
                    <a:pt x="3803302" y="662307"/>
                    <a:pt x="3788695" y="656167"/>
                    <a:pt x="3775995" y="647700"/>
                  </a:cubicBezTo>
                  <a:cubicBezTo>
                    <a:pt x="3687095" y="651933"/>
                    <a:pt x="3597608" y="649361"/>
                    <a:pt x="3509295" y="660400"/>
                  </a:cubicBezTo>
                  <a:cubicBezTo>
                    <a:pt x="3494149" y="662293"/>
                    <a:pt x="3484847" y="678974"/>
                    <a:pt x="3471195" y="685800"/>
                  </a:cubicBezTo>
                  <a:cubicBezTo>
                    <a:pt x="3459221" y="691787"/>
                    <a:pt x="3445069" y="692513"/>
                    <a:pt x="3433095" y="698500"/>
                  </a:cubicBezTo>
                  <a:cubicBezTo>
                    <a:pt x="3419443" y="705326"/>
                    <a:pt x="3408943" y="717701"/>
                    <a:pt x="3394995" y="723900"/>
                  </a:cubicBezTo>
                  <a:cubicBezTo>
                    <a:pt x="3370529" y="734774"/>
                    <a:pt x="3344195" y="740833"/>
                    <a:pt x="3318795" y="749300"/>
                  </a:cubicBezTo>
                  <a:cubicBezTo>
                    <a:pt x="3306095" y="753533"/>
                    <a:pt x="3291834" y="754574"/>
                    <a:pt x="3280695" y="762000"/>
                  </a:cubicBezTo>
                  <a:cubicBezTo>
                    <a:pt x="3249112" y="783055"/>
                    <a:pt x="3228625" y="798989"/>
                    <a:pt x="3191795" y="812800"/>
                  </a:cubicBezTo>
                  <a:cubicBezTo>
                    <a:pt x="3159242" y="825007"/>
                    <a:pt x="3133598" y="822848"/>
                    <a:pt x="3102895" y="838200"/>
                  </a:cubicBezTo>
                  <a:cubicBezTo>
                    <a:pt x="3004418" y="887439"/>
                    <a:pt x="3122460" y="844378"/>
                    <a:pt x="3026695" y="876300"/>
                  </a:cubicBezTo>
                  <a:cubicBezTo>
                    <a:pt x="3009762" y="889000"/>
                    <a:pt x="2993235" y="902262"/>
                    <a:pt x="2975895" y="914400"/>
                  </a:cubicBezTo>
                  <a:cubicBezTo>
                    <a:pt x="2950886" y="931906"/>
                    <a:pt x="2925095" y="948267"/>
                    <a:pt x="2899695" y="965200"/>
                  </a:cubicBezTo>
                  <a:lnTo>
                    <a:pt x="2823495" y="1016000"/>
                  </a:lnTo>
                  <a:lnTo>
                    <a:pt x="2785395" y="1041400"/>
                  </a:lnTo>
                  <a:cubicBezTo>
                    <a:pt x="2772695" y="1049867"/>
                    <a:pt x="2761775" y="1061973"/>
                    <a:pt x="2747295" y="1066800"/>
                  </a:cubicBezTo>
                  <a:cubicBezTo>
                    <a:pt x="2721895" y="1075267"/>
                    <a:pt x="2693372" y="1077348"/>
                    <a:pt x="2671095" y="1092200"/>
                  </a:cubicBezTo>
                  <a:cubicBezTo>
                    <a:pt x="2610718" y="1132452"/>
                    <a:pt x="2647475" y="1112773"/>
                    <a:pt x="2556795" y="1143000"/>
                  </a:cubicBezTo>
                  <a:lnTo>
                    <a:pt x="2518695" y="1155700"/>
                  </a:lnTo>
                  <a:lnTo>
                    <a:pt x="2480595" y="1168400"/>
                  </a:lnTo>
                  <a:cubicBezTo>
                    <a:pt x="2472128" y="1181100"/>
                    <a:pt x="2466682" y="1196449"/>
                    <a:pt x="2455195" y="1206500"/>
                  </a:cubicBezTo>
                  <a:cubicBezTo>
                    <a:pt x="2394594" y="1259526"/>
                    <a:pt x="2374736" y="1258720"/>
                    <a:pt x="2302795" y="1282700"/>
                  </a:cubicBezTo>
                  <a:lnTo>
                    <a:pt x="2264695" y="1295400"/>
                  </a:lnTo>
                  <a:cubicBezTo>
                    <a:pt x="2251995" y="1299633"/>
                    <a:pt x="2239927" y="1306888"/>
                    <a:pt x="2226595" y="1308100"/>
                  </a:cubicBezTo>
                  <a:lnTo>
                    <a:pt x="2086895" y="1320800"/>
                  </a:lnTo>
                  <a:cubicBezTo>
                    <a:pt x="1976828" y="1316567"/>
                    <a:pt x="1866258" y="1319434"/>
                    <a:pt x="1756695" y="1308100"/>
                  </a:cubicBezTo>
                  <a:cubicBezTo>
                    <a:pt x="1741513" y="1306529"/>
                    <a:pt x="1732247" y="1289526"/>
                    <a:pt x="1718595" y="1282700"/>
                  </a:cubicBezTo>
                  <a:cubicBezTo>
                    <a:pt x="1706621" y="1276713"/>
                    <a:pt x="1692197" y="1276501"/>
                    <a:pt x="1680495" y="1270000"/>
                  </a:cubicBezTo>
                  <a:cubicBezTo>
                    <a:pt x="1653810" y="1255175"/>
                    <a:pt x="1604295" y="1219200"/>
                    <a:pt x="1604295" y="1219200"/>
                  </a:cubicBezTo>
                  <a:cubicBezTo>
                    <a:pt x="1539640" y="1240752"/>
                    <a:pt x="1584283" y="1214582"/>
                    <a:pt x="1553495" y="1270000"/>
                  </a:cubicBezTo>
                  <a:cubicBezTo>
                    <a:pt x="1538670" y="1296685"/>
                    <a:pt x="1512348" y="1317240"/>
                    <a:pt x="1502695" y="1346200"/>
                  </a:cubicBezTo>
                  <a:cubicBezTo>
                    <a:pt x="1472468" y="1436880"/>
                    <a:pt x="1492147" y="1400123"/>
                    <a:pt x="1451895" y="1460500"/>
                  </a:cubicBezTo>
                  <a:cubicBezTo>
                    <a:pt x="1447662" y="1481667"/>
                    <a:pt x="1448848" y="1504693"/>
                    <a:pt x="1439195" y="1524000"/>
                  </a:cubicBezTo>
                  <a:cubicBezTo>
                    <a:pt x="1431163" y="1540064"/>
                    <a:pt x="1412593" y="1548302"/>
                    <a:pt x="1401095" y="1562100"/>
                  </a:cubicBezTo>
                  <a:cubicBezTo>
                    <a:pt x="1391324" y="1573826"/>
                    <a:pt x="1382521" y="1586548"/>
                    <a:pt x="1375695" y="1600200"/>
                  </a:cubicBezTo>
                  <a:cubicBezTo>
                    <a:pt x="1369708" y="1612174"/>
                    <a:pt x="1368982" y="1626326"/>
                    <a:pt x="1362995" y="1638300"/>
                  </a:cubicBezTo>
                  <a:cubicBezTo>
                    <a:pt x="1345314" y="1673663"/>
                    <a:pt x="1327582" y="1686413"/>
                    <a:pt x="1299495" y="1714500"/>
                  </a:cubicBezTo>
                  <a:cubicBezTo>
                    <a:pt x="1291028" y="1739900"/>
                    <a:pt x="1288947" y="1768423"/>
                    <a:pt x="1274095" y="1790700"/>
                  </a:cubicBezTo>
                  <a:cubicBezTo>
                    <a:pt x="1265628" y="1803400"/>
                    <a:pt x="1255521" y="1815148"/>
                    <a:pt x="1248695" y="1828800"/>
                  </a:cubicBezTo>
                  <a:cubicBezTo>
                    <a:pt x="1242708" y="1840774"/>
                    <a:pt x="1241982" y="1854926"/>
                    <a:pt x="1235995" y="1866900"/>
                  </a:cubicBezTo>
                  <a:cubicBezTo>
                    <a:pt x="1229169" y="1880552"/>
                    <a:pt x="1216794" y="1891052"/>
                    <a:pt x="1210595" y="1905000"/>
                  </a:cubicBezTo>
                  <a:cubicBezTo>
                    <a:pt x="1199721" y="1929466"/>
                    <a:pt x="1185195" y="1981200"/>
                    <a:pt x="1185195" y="1981200"/>
                  </a:cubicBezTo>
                  <a:cubicBezTo>
                    <a:pt x="1189428" y="2023533"/>
                    <a:pt x="1183356" y="2068217"/>
                    <a:pt x="1197895" y="2108200"/>
                  </a:cubicBezTo>
                  <a:cubicBezTo>
                    <a:pt x="1202470" y="2120781"/>
                    <a:pt x="1222711" y="2119240"/>
                    <a:pt x="1235995" y="2120900"/>
                  </a:cubicBezTo>
                  <a:cubicBezTo>
                    <a:pt x="1290765" y="2127746"/>
                    <a:pt x="1346062" y="2129367"/>
                    <a:pt x="1401095" y="2133600"/>
                  </a:cubicBezTo>
                  <a:cubicBezTo>
                    <a:pt x="1579287" y="2178148"/>
                    <a:pt x="1466237" y="2154792"/>
                    <a:pt x="1858295" y="2133600"/>
                  </a:cubicBezTo>
                  <a:cubicBezTo>
                    <a:pt x="1914347" y="2130570"/>
                    <a:pt x="1943120" y="2109219"/>
                    <a:pt x="1997995" y="2095500"/>
                  </a:cubicBezTo>
                  <a:cubicBezTo>
                    <a:pt x="2014928" y="2091267"/>
                    <a:pt x="2031372" y="2083856"/>
                    <a:pt x="2048795" y="2082800"/>
                  </a:cubicBezTo>
                  <a:cubicBezTo>
                    <a:pt x="2171410" y="2075369"/>
                    <a:pt x="2294328" y="2074333"/>
                    <a:pt x="2417095" y="2070100"/>
                  </a:cubicBezTo>
                  <a:cubicBezTo>
                    <a:pt x="2545658" y="2027246"/>
                    <a:pt x="2466600" y="2046753"/>
                    <a:pt x="2658395" y="2032000"/>
                  </a:cubicBezTo>
                  <a:cubicBezTo>
                    <a:pt x="2671095" y="2027767"/>
                    <a:pt x="2687029" y="2028766"/>
                    <a:pt x="2696495" y="2019300"/>
                  </a:cubicBezTo>
                  <a:cubicBezTo>
                    <a:pt x="2705961" y="2009834"/>
                    <a:pt x="2703208" y="1993174"/>
                    <a:pt x="2709195" y="1981200"/>
                  </a:cubicBezTo>
                  <a:cubicBezTo>
                    <a:pt x="2716021" y="1967548"/>
                    <a:pt x="2726128" y="1955800"/>
                    <a:pt x="2734595" y="1943100"/>
                  </a:cubicBezTo>
                  <a:cubicBezTo>
                    <a:pt x="2730362" y="1866900"/>
                    <a:pt x="2731361" y="1790228"/>
                    <a:pt x="2721895" y="1714500"/>
                  </a:cubicBezTo>
                  <a:cubicBezTo>
                    <a:pt x="2718574" y="1687933"/>
                    <a:pt x="2704962" y="1663700"/>
                    <a:pt x="2696495" y="1638300"/>
                  </a:cubicBezTo>
                  <a:lnTo>
                    <a:pt x="2683795" y="1600200"/>
                  </a:lnTo>
                  <a:lnTo>
                    <a:pt x="2620295" y="1409700"/>
                  </a:lnTo>
                  <a:lnTo>
                    <a:pt x="2582195" y="1295400"/>
                  </a:lnTo>
                  <a:cubicBezTo>
                    <a:pt x="2577962" y="1282700"/>
                    <a:pt x="2580634" y="1264726"/>
                    <a:pt x="2569495" y="1257300"/>
                  </a:cubicBezTo>
                  <a:cubicBezTo>
                    <a:pt x="2544095" y="1240367"/>
                    <a:pt x="2464335" y="1196847"/>
                    <a:pt x="2493295" y="1206500"/>
                  </a:cubicBezTo>
                  <a:lnTo>
                    <a:pt x="2531395" y="1219200"/>
                  </a:lnTo>
                  <a:cubicBezTo>
                    <a:pt x="2539862" y="1231900"/>
                    <a:pt x="2550596" y="1243352"/>
                    <a:pt x="2556795" y="1257300"/>
                  </a:cubicBezTo>
                  <a:cubicBezTo>
                    <a:pt x="2567669" y="1281766"/>
                    <a:pt x="2573728" y="1308100"/>
                    <a:pt x="2582195" y="1333500"/>
                  </a:cubicBezTo>
                  <a:cubicBezTo>
                    <a:pt x="2586428" y="1346200"/>
                    <a:pt x="2591648" y="1358613"/>
                    <a:pt x="2594895" y="1371600"/>
                  </a:cubicBezTo>
                  <a:cubicBezTo>
                    <a:pt x="2610842" y="1435387"/>
                    <a:pt x="2602075" y="1405841"/>
                    <a:pt x="2620295" y="1460500"/>
                  </a:cubicBezTo>
                  <a:cubicBezTo>
                    <a:pt x="2628099" y="1522932"/>
                    <a:pt x="2633488" y="1577263"/>
                    <a:pt x="2645695" y="1638300"/>
                  </a:cubicBezTo>
                  <a:cubicBezTo>
                    <a:pt x="2649118" y="1655416"/>
                    <a:pt x="2654972" y="1671984"/>
                    <a:pt x="2658395" y="1689100"/>
                  </a:cubicBezTo>
                  <a:cubicBezTo>
                    <a:pt x="2663445" y="1714350"/>
                    <a:pt x="2665509" y="1740163"/>
                    <a:pt x="2671095" y="1765300"/>
                  </a:cubicBezTo>
                  <a:cubicBezTo>
                    <a:pt x="2673999" y="1778368"/>
                    <a:pt x="2680117" y="1790528"/>
                    <a:pt x="2683795" y="1803400"/>
                  </a:cubicBezTo>
                  <a:cubicBezTo>
                    <a:pt x="2688590" y="1820183"/>
                    <a:pt x="2691479" y="1837482"/>
                    <a:pt x="2696495" y="1854200"/>
                  </a:cubicBezTo>
                  <a:cubicBezTo>
                    <a:pt x="2704188" y="1879845"/>
                    <a:pt x="2713428" y="1905000"/>
                    <a:pt x="2721895" y="1930400"/>
                  </a:cubicBezTo>
                  <a:cubicBezTo>
                    <a:pt x="2726128" y="1943100"/>
                    <a:pt x="2723456" y="1961074"/>
                    <a:pt x="2734595" y="1968500"/>
                  </a:cubicBezTo>
                  <a:lnTo>
                    <a:pt x="2772695" y="1993900"/>
                  </a:lnTo>
                  <a:cubicBezTo>
                    <a:pt x="2783024" y="2024888"/>
                    <a:pt x="2786176" y="2045481"/>
                    <a:pt x="2810795" y="2070100"/>
                  </a:cubicBezTo>
                  <a:cubicBezTo>
                    <a:pt x="2821588" y="2080893"/>
                    <a:pt x="2836195" y="2087033"/>
                    <a:pt x="2848895" y="2095500"/>
                  </a:cubicBezTo>
                  <a:cubicBezTo>
                    <a:pt x="2865828" y="2120900"/>
                    <a:pt x="2874295" y="2154767"/>
                    <a:pt x="2899695" y="2171700"/>
                  </a:cubicBezTo>
                  <a:lnTo>
                    <a:pt x="2975895" y="2222500"/>
                  </a:lnTo>
                  <a:cubicBezTo>
                    <a:pt x="3000184" y="2295366"/>
                    <a:pt x="2971201" y="2227351"/>
                    <a:pt x="3026695" y="2298700"/>
                  </a:cubicBezTo>
                  <a:cubicBezTo>
                    <a:pt x="3106477" y="2401277"/>
                    <a:pt x="3041837" y="2351128"/>
                    <a:pt x="3115595" y="2400300"/>
                  </a:cubicBezTo>
                  <a:cubicBezTo>
                    <a:pt x="3124062" y="2413000"/>
                    <a:pt x="3129076" y="2428865"/>
                    <a:pt x="3140995" y="2438400"/>
                  </a:cubicBezTo>
                  <a:cubicBezTo>
                    <a:pt x="3151448" y="2446763"/>
                    <a:pt x="3167121" y="2445113"/>
                    <a:pt x="3179095" y="2451100"/>
                  </a:cubicBezTo>
                  <a:cubicBezTo>
                    <a:pt x="3277572" y="2500339"/>
                    <a:pt x="3159530" y="2457278"/>
                    <a:pt x="3255295" y="2489200"/>
                  </a:cubicBezTo>
                  <a:cubicBezTo>
                    <a:pt x="3366605" y="2600510"/>
                    <a:pt x="3225407" y="2464293"/>
                    <a:pt x="3331495" y="2552700"/>
                  </a:cubicBezTo>
                  <a:cubicBezTo>
                    <a:pt x="3429281" y="2634188"/>
                    <a:pt x="3313100" y="2553137"/>
                    <a:pt x="3407695" y="2616200"/>
                  </a:cubicBezTo>
                  <a:cubicBezTo>
                    <a:pt x="3400069" y="2646705"/>
                    <a:pt x="3397003" y="2683174"/>
                    <a:pt x="3369595" y="2705100"/>
                  </a:cubicBezTo>
                  <a:cubicBezTo>
                    <a:pt x="3359142" y="2713463"/>
                    <a:pt x="3344195" y="2713567"/>
                    <a:pt x="3331495" y="2717800"/>
                  </a:cubicBezTo>
                  <a:cubicBezTo>
                    <a:pt x="3344195" y="2726267"/>
                    <a:pt x="3354670" y="2740002"/>
                    <a:pt x="3369595" y="2743200"/>
                  </a:cubicBezTo>
                  <a:cubicBezTo>
                    <a:pt x="3481789" y="2767241"/>
                    <a:pt x="3560032" y="2751997"/>
                    <a:pt x="3674395" y="2743200"/>
                  </a:cubicBezTo>
                  <a:cubicBezTo>
                    <a:pt x="3737895" y="2700867"/>
                    <a:pt x="3704028" y="2730500"/>
                    <a:pt x="3763295" y="2641600"/>
                  </a:cubicBezTo>
                  <a:lnTo>
                    <a:pt x="3788695" y="2603500"/>
                  </a:lnTo>
                  <a:cubicBezTo>
                    <a:pt x="3797162" y="2590800"/>
                    <a:pt x="3809268" y="2579880"/>
                    <a:pt x="3814095" y="2565400"/>
                  </a:cubicBezTo>
                  <a:lnTo>
                    <a:pt x="3852195" y="2451100"/>
                  </a:lnTo>
                  <a:cubicBezTo>
                    <a:pt x="3856428" y="2438400"/>
                    <a:pt x="3857469" y="2424139"/>
                    <a:pt x="3864895" y="2413000"/>
                  </a:cubicBezTo>
                  <a:lnTo>
                    <a:pt x="3915695" y="2336800"/>
                  </a:lnTo>
                  <a:cubicBezTo>
                    <a:pt x="3924162" y="2324100"/>
                    <a:pt x="3926615" y="2303527"/>
                    <a:pt x="3941095" y="2298700"/>
                  </a:cubicBezTo>
                  <a:lnTo>
                    <a:pt x="4017295" y="2273300"/>
                  </a:lnTo>
                  <a:lnTo>
                    <a:pt x="4055395" y="2260600"/>
                  </a:lnTo>
                  <a:cubicBezTo>
                    <a:pt x="4068095" y="2264833"/>
                    <a:pt x="4083042" y="2264937"/>
                    <a:pt x="4093495" y="2273300"/>
                  </a:cubicBezTo>
                  <a:cubicBezTo>
                    <a:pt x="4115876" y="2291205"/>
                    <a:pt x="4123229" y="2324401"/>
                    <a:pt x="4131595" y="2349500"/>
                  </a:cubicBezTo>
                  <a:cubicBezTo>
                    <a:pt x="4127362" y="2379133"/>
                    <a:pt x="4145174" y="2424066"/>
                    <a:pt x="4118895" y="2438400"/>
                  </a:cubicBezTo>
                  <a:cubicBezTo>
                    <a:pt x="4081637" y="2458722"/>
                    <a:pt x="3999827" y="2428344"/>
                    <a:pt x="3953795" y="2413000"/>
                  </a:cubicBezTo>
                  <a:cubicBezTo>
                    <a:pt x="4055395" y="2379133"/>
                    <a:pt x="3928395" y="2413000"/>
                    <a:pt x="4029995" y="2413000"/>
                  </a:cubicBezTo>
                  <a:cubicBezTo>
                    <a:pt x="4059929" y="2413000"/>
                    <a:pt x="4089262" y="2404533"/>
                    <a:pt x="4118895" y="2400300"/>
                  </a:cubicBezTo>
                  <a:cubicBezTo>
                    <a:pt x="4127362" y="2387600"/>
                    <a:pt x="4142776" y="2377388"/>
                    <a:pt x="4144295" y="2362200"/>
                  </a:cubicBezTo>
                  <a:cubicBezTo>
                    <a:pt x="4158516" y="2219992"/>
                    <a:pt x="4103305" y="2275658"/>
                    <a:pt x="3979195" y="2286000"/>
                  </a:cubicBezTo>
                  <a:cubicBezTo>
                    <a:pt x="3970728" y="2298700"/>
                    <a:pt x="3959994" y="2310152"/>
                    <a:pt x="3953795" y="2324100"/>
                  </a:cubicBezTo>
                  <a:cubicBezTo>
                    <a:pt x="3942921" y="2348566"/>
                    <a:pt x="3943247" y="2378023"/>
                    <a:pt x="3928395" y="2400300"/>
                  </a:cubicBezTo>
                  <a:lnTo>
                    <a:pt x="3852195" y="2514600"/>
                  </a:lnTo>
                  <a:lnTo>
                    <a:pt x="3826795" y="2552700"/>
                  </a:lnTo>
                  <a:cubicBezTo>
                    <a:pt x="3818328" y="2565400"/>
                    <a:pt x="3812188" y="2580007"/>
                    <a:pt x="3801395" y="2590800"/>
                  </a:cubicBezTo>
                  <a:cubicBezTo>
                    <a:pt x="3714402" y="2677793"/>
                    <a:pt x="3755083" y="2647075"/>
                    <a:pt x="3687095" y="2692400"/>
                  </a:cubicBezTo>
                  <a:cubicBezTo>
                    <a:pt x="3682862" y="2705100"/>
                    <a:pt x="3683861" y="2721034"/>
                    <a:pt x="3674395" y="2730500"/>
                  </a:cubicBezTo>
                  <a:cubicBezTo>
                    <a:pt x="3664929" y="2739966"/>
                    <a:pt x="3649682" y="2743200"/>
                    <a:pt x="3636295" y="2743200"/>
                  </a:cubicBezTo>
                  <a:cubicBezTo>
                    <a:pt x="3547294" y="2743200"/>
                    <a:pt x="3458495" y="2734733"/>
                    <a:pt x="3369595" y="2730500"/>
                  </a:cubicBezTo>
                  <a:cubicBezTo>
                    <a:pt x="3373828" y="2705100"/>
                    <a:pt x="3382295" y="2680050"/>
                    <a:pt x="3382295" y="2654300"/>
                  </a:cubicBezTo>
                  <a:cubicBezTo>
                    <a:pt x="3382295" y="2640913"/>
                    <a:pt x="3377021" y="2681261"/>
                    <a:pt x="3369595" y="2692400"/>
                  </a:cubicBezTo>
                  <a:cubicBezTo>
                    <a:pt x="3359632" y="2707344"/>
                    <a:pt x="3342522" y="2716323"/>
                    <a:pt x="3331495" y="2730500"/>
                  </a:cubicBezTo>
                  <a:cubicBezTo>
                    <a:pt x="3251713" y="2833077"/>
                    <a:pt x="3316353" y="2782928"/>
                    <a:pt x="3242595" y="2832100"/>
                  </a:cubicBezTo>
                  <a:cubicBezTo>
                    <a:pt x="3234128" y="2844800"/>
                    <a:pt x="3227988" y="2859407"/>
                    <a:pt x="3217195" y="2870200"/>
                  </a:cubicBezTo>
                  <a:cubicBezTo>
                    <a:pt x="3194931" y="2892464"/>
                    <a:pt x="3169917" y="2900037"/>
                    <a:pt x="3140995" y="2908300"/>
                  </a:cubicBezTo>
                  <a:cubicBezTo>
                    <a:pt x="3124212" y="2913095"/>
                    <a:pt x="3107128" y="2916767"/>
                    <a:pt x="3090195" y="2921000"/>
                  </a:cubicBezTo>
                  <a:cubicBezTo>
                    <a:pt x="3077495" y="2933700"/>
                    <a:pt x="3067039" y="2949137"/>
                    <a:pt x="3052095" y="2959100"/>
                  </a:cubicBezTo>
                  <a:cubicBezTo>
                    <a:pt x="3040956" y="2966526"/>
                    <a:pt x="3025969" y="2965813"/>
                    <a:pt x="3013995" y="2971800"/>
                  </a:cubicBezTo>
                  <a:cubicBezTo>
                    <a:pt x="3000343" y="2978626"/>
                    <a:pt x="2988595" y="2988733"/>
                    <a:pt x="2975895" y="2997200"/>
                  </a:cubicBezTo>
                  <a:cubicBezTo>
                    <a:pt x="2958962" y="2992967"/>
                    <a:pt x="2936454" y="2997752"/>
                    <a:pt x="2925095" y="2984500"/>
                  </a:cubicBezTo>
                  <a:cubicBezTo>
                    <a:pt x="2907671" y="2964172"/>
                    <a:pt x="2914547" y="2930577"/>
                    <a:pt x="2899695" y="2908300"/>
                  </a:cubicBezTo>
                  <a:cubicBezTo>
                    <a:pt x="2864294" y="2855198"/>
                    <a:pt x="2855559" y="2831304"/>
                    <a:pt x="2810795" y="2794000"/>
                  </a:cubicBezTo>
                  <a:cubicBezTo>
                    <a:pt x="2799069" y="2784229"/>
                    <a:pt x="2785395" y="2777067"/>
                    <a:pt x="2772695" y="2768600"/>
                  </a:cubicBezTo>
                  <a:cubicBezTo>
                    <a:pt x="2681931" y="2632454"/>
                    <a:pt x="2823278" y="2839079"/>
                    <a:pt x="2709195" y="2692400"/>
                  </a:cubicBezTo>
                  <a:cubicBezTo>
                    <a:pt x="2690453" y="2668303"/>
                    <a:pt x="2675328" y="2641600"/>
                    <a:pt x="2658395" y="2616200"/>
                  </a:cubicBezTo>
                  <a:cubicBezTo>
                    <a:pt x="2649928" y="2603500"/>
                    <a:pt x="2637822" y="2592580"/>
                    <a:pt x="2632995" y="2578100"/>
                  </a:cubicBezTo>
                  <a:cubicBezTo>
                    <a:pt x="2619761" y="2538397"/>
                    <a:pt x="2606926" y="2488754"/>
                    <a:pt x="2569495" y="2463800"/>
                  </a:cubicBezTo>
                  <a:lnTo>
                    <a:pt x="2531395" y="2438400"/>
                  </a:lnTo>
                  <a:cubicBezTo>
                    <a:pt x="2458602" y="2329211"/>
                    <a:pt x="2555529" y="2457707"/>
                    <a:pt x="2467895" y="2387600"/>
                  </a:cubicBezTo>
                  <a:cubicBezTo>
                    <a:pt x="2385831" y="2321948"/>
                    <a:pt x="2500160" y="2368722"/>
                    <a:pt x="2404395" y="2336800"/>
                  </a:cubicBezTo>
                  <a:cubicBezTo>
                    <a:pt x="2302795" y="2341033"/>
                    <a:pt x="2200064" y="2333802"/>
                    <a:pt x="2099595" y="2349500"/>
                  </a:cubicBezTo>
                  <a:cubicBezTo>
                    <a:pt x="2062185" y="2355345"/>
                    <a:pt x="2033916" y="2388326"/>
                    <a:pt x="1997995" y="2400300"/>
                  </a:cubicBezTo>
                  <a:cubicBezTo>
                    <a:pt x="1864281" y="2444871"/>
                    <a:pt x="1980404" y="2411699"/>
                    <a:pt x="1820195" y="2438400"/>
                  </a:cubicBezTo>
                  <a:cubicBezTo>
                    <a:pt x="1781808" y="2444798"/>
                    <a:pt x="1727070" y="2465208"/>
                    <a:pt x="1693195" y="2476500"/>
                  </a:cubicBezTo>
                  <a:cubicBezTo>
                    <a:pt x="1565152" y="2519181"/>
                    <a:pt x="1763763" y="2454060"/>
                    <a:pt x="1604295" y="2501900"/>
                  </a:cubicBezTo>
                  <a:cubicBezTo>
                    <a:pt x="1578650" y="2509593"/>
                    <a:pt x="1528095" y="2527300"/>
                    <a:pt x="1528095" y="2527300"/>
                  </a:cubicBezTo>
                  <a:cubicBezTo>
                    <a:pt x="1440230" y="2659097"/>
                    <a:pt x="1580799" y="2461896"/>
                    <a:pt x="1451895" y="2590800"/>
                  </a:cubicBezTo>
                  <a:cubicBezTo>
                    <a:pt x="1442429" y="2600266"/>
                    <a:pt x="1443428" y="2616200"/>
                    <a:pt x="1439195" y="2628900"/>
                  </a:cubicBezTo>
                  <a:cubicBezTo>
                    <a:pt x="1443428" y="2645833"/>
                    <a:pt x="1447100" y="2662917"/>
                    <a:pt x="1451895" y="2679700"/>
                  </a:cubicBezTo>
                  <a:cubicBezTo>
                    <a:pt x="1463974" y="2721976"/>
                    <a:pt x="1469355" y="2720957"/>
                    <a:pt x="1477295" y="2768600"/>
                  </a:cubicBezTo>
                  <a:cubicBezTo>
                    <a:pt x="1482906" y="2802266"/>
                    <a:pt x="1485762" y="2836333"/>
                    <a:pt x="1489995" y="2870200"/>
                  </a:cubicBezTo>
                  <a:cubicBezTo>
                    <a:pt x="1494228" y="2942167"/>
                    <a:pt x="1502695" y="3014009"/>
                    <a:pt x="1502695" y="3086100"/>
                  </a:cubicBezTo>
                  <a:cubicBezTo>
                    <a:pt x="1502695" y="3128644"/>
                    <a:pt x="1521357" y="3184352"/>
                    <a:pt x="1489995" y="3213100"/>
                  </a:cubicBezTo>
                  <a:cubicBezTo>
                    <a:pt x="1455527" y="3244696"/>
                    <a:pt x="1396721" y="3220229"/>
                    <a:pt x="1350295" y="3225800"/>
                  </a:cubicBezTo>
                  <a:cubicBezTo>
                    <a:pt x="1290853" y="3232933"/>
                    <a:pt x="1172495" y="3251200"/>
                    <a:pt x="1172495" y="3251200"/>
                  </a:cubicBezTo>
                  <a:cubicBezTo>
                    <a:pt x="1145247" y="3332944"/>
                    <a:pt x="1171029" y="3247296"/>
                    <a:pt x="1147095" y="3390900"/>
                  </a:cubicBezTo>
                  <a:cubicBezTo>
                    <a:pt x="1140697" y="3429287"/>
                    <a:pt x="1120287" y="3484025"/>
                    <a:pt x="1108995" y="3517900"/>
                  </a:cubicBezTo>
                  <a:cubicBezTo>
                    <a:pt x="1104762" y="3530600"/>
                    <a:pt x="1098496" y="3542795"/>
                    <a:pt x="1096295" y="3556000"/>
                  </a:cubicBezTo>
                  <a:lnTo>
                    <a:pt x="1083595" y="3632200"/>
                  </a:lnTo>
                  <a:cubicBezTo>
                    <a:pt x="1078954" y="3729655"/>
                    <a:pt x="1057047" y="3976572"/>
                    <a:pt x="1083595" y="4089400"/>
                  </a:cubicBezTo>
                  <a:cubicBezTo>
                    <a:pt x="1087091" y="4104258"/>
                    <a:pt x="1108995" y="4106333"/>
                    <a:pt x="1121695" y="4114800"/>
                  </a:cubicBezTo>
                  <a:cubicBezTo>
                    <a:pt x="1194488" y="4223989"/>
                    <a:pt x="1107215" y="4085840"/>
                    <a:pt x="1159795" y="4191000"/>
                  </a:cubicBezTo>
                  <a:cubicBezTo>
                    <a:pt x="1166621" y="4204652"/>
                    <a:pt x="1176728" y="4216400"/>
                    <a:pt x="1185195" y="4229100"/>
                  </a:cubicBezTo>
                  <a:cubicBezTo>
                    <a:pt x="1172495" y="4233333"/>
                    <a:pt x="1154521" y="4230661"/>
                    <a:pt x="1147095" y="4241800"/>
                  </a:cubicBezTo>
                  <a:cubicBezTo>
                    <a:pt x="1121482" y="4280219"/>
                    <a:pt x="1153383" y="4315658"/>
                    <a:pt x="1108995" y="4343400"/>
                  </a:cubicBezTo>
                  <a:cubicBezTo>
                    <a:pt x="1086291" y="4357590"/>
                    <a:pt x="1032795" y="4368800"/>
                    <a:pt x="1032795" y="4368800"/>
                  </a:cubicBezTo>
                  <a:cubicBezTo>
                    <a:pt x="1011628" y="4364567"/>
                    <a:pt x="987256" y="4368074"/>
                    <a:pt x="969295" y="4356100"/>
                  </a:cubicBezTo>
                  <a:cubicBezTo>
                    <a:pt x="958156" y="4348674"/>
                    <a:pt x="962582" y="4329974"/>
                    <a:pt x="956595" y="4318000"/>
                  </a:cubicBezTo>
                  <a:cubicBezTo>
                    <a:pt x="949769" y="4304348"/>
                    <a:pt x="939662" y="4292600"/>
                    <a:pt x="931195" y="4279900"/>
                  </a:cubicBezTo>
                  <a:cubicBezTo>
                    <a:pt x="920738" y="4227617"/>
                    <a:pt x="904190" y="4181509"/>
                    <a:pt x="931195" y="4127500"/>
                  </a:cubicBezTo>
                  <a:cubicBezTo>
                    <a:pt x="937182" y="4115526"/>
                    <a:pt x="956595" y="4119033"/>
                    <a:pt x="969295" y="4114800"/>
                  </a:cubicBezTo>
                  <a:cubicBezTo>
                    <a:pt x="1014464" y="4121253"/>
                    <a:pt x="1063291" y="4115182"/>
                    <a:pt x="1096295" y="4152900"/>
                  </a:cubicBezTo>
                  <a:cubicBezTo>
                    <a:pt x="1116397" y="4175874"/>
                    <a:pt x="1137442" y="4200140"/>
                    <a:pt x="1147095" y="4229100"/>
                  </a:cubicBezTo>
                  <a:cubicBezTo>
                    <a:pt x="1151328" y="4241800"/>
                    <a:pt x="1173182" y="4267200"/>
                    <a:pt x="1159795" y="4267200"/>
                  </a:cubicBezTo>
                  <a:cubicBezTo>
                    <a:pt x="1144531" y="4267200"/>
                    <a:pt x="1144166" y="4240826"/>
                    <a:pt x="1134395" y="4229100"/>
                  </a:cubicBezTo>
                  <a:cubicBezTo>
                    <a:pt x="1122897" y="4215302"/>
                    <a:pt x="1111239" y="4200963"/>
                    <a:pt x="1096295" y="4191000"/>
                  </a:cubicBezTo>
                  <a:cubicBezTo>
                    <a:pt x="1085156" y="4183574"/>
                    <a:pt x="1070169" y="4184287"/>
                    <a:pt x="1058195" y="4178300"/>
                  </a:cubicBezTo>
                  <a:cubicBezTo>
                    <a:pt x="1044543" y="4171474"/>
                    <a:pt x="1032795" y="4161367"/>
                    <a:pt x="1020095" y="4152900"/>
                  </a:cubicBezTo>
                  <a:cubicBezTo>
                    <a:pt x="981995" y="4157133"/>
                    <a:pt x="923835" y="4131775"/>
                    <a:pt x="905795" y="4165600"/>
                  </a:cubicBezTo>
                  <a:cubicBezTo>
                    <a:pt x="821296" y="4324035"/>
                    <a:pt x="884241" y="4331982"/>
                    <a:pt x="956595" y="4356100"/>
                  </a:cubicBezTo>
                  <a:cubicBezTo>
                    <a:pt x="985861" y="4351222"/>
                    <a:pt x="1039631" y="4346332"/>
                    <a:pt x="1070895" y="4330700"/>
                  </a:cubicBezTo>
                  <a:cubicBezTo>
                    <a:pt x="1084547" y="4323874"/>
                    <a:pt x="1095047" y="4311499"/>
                    <a:pt x="1108995" y="4305300"/>
                  </a:cubicBezTo>
                  <a:cubicBezTo>
                    <a:pt x="1245015" y="4244847"/>
                    <a:pt x="1137070" y="4311983"/>
                    <a:pt x="1223295" y="4254500"/>
                  </a:cubicBezTo>
                  <a:cubicBezTo>
                    <a:pt x="1219062" y="4241800"/>
                    <a:pt x="1217096" y="4228102"/>
                    <a:pt x="1210595" y="4216400"/>
                  </a:cubicBezTo>
                  <a:cubicBezTo>
                    <a:pt x="1195770" y="4189715"/>
                    <a:pt x="1169448" y="4169160"/>
                    <a:pt x="1159795" y="4140200"/>
                  </a:cubicBezTo>
                  <a:cubicBezTo>
                    <a:pt x="1155562" y="4127500"/>
                    <a:pt x="1153082" y="4114074"/>
                    <a:pt x="1147095" y="4102100"/>
                  </a:cubicBezTo>
                  <a:cubicBezTo>
                    <a:pt x="1140269" y="4088448"/>
                    <a:pt x="1127894" y="4077948"/>
                    <a:pt x="1121695" y="4064000"/>
                  </a:cubicBezTo>
                  <a:cubicBezTo>
                    <a:pt x="1110821" y="4039534"/>
                    <a:pt x="1104762" y="4013200"/>
                    <a:pt x="1096295" y="3987800"/>
                  </a:cubicBezTo>
                  <a:lnTo>
                    <a:pt x="1083595" y="3949700"/>
                  </a:lnTo>
                  <a:cubicBezTo>
                    <a:pt x="1058302" y="3772647"/>
                    <a:pt x="1065722" y="3863599"/>
                    <a:pt x="1083595" y="3568700"/>
                  </a:cubicBezTo>
                  <a:cubicBezTo>
                    <a:pt x="1087401" y="3505896"/>
                    <a:pt x="1096235" y="3429302"/>
                    <a:pt x="1108995" y="3365500"/>
                  </a:cubicBezTo>
                  <a:cubicBezTo>
                    <a:pt x="1112418" y="3348384"/>
                    <a:pt x="1114819" y="3330743"/>
                    <a:pt x="1121695" y="3314700"/>
                  </a:cubicBezTo>
                  <a:cubicBezTo>
                    <a:pt x="1127708" y="3300671"/>
                    <a:pt x="1138628" y="3289300"/>
                    <a:pt x="1147095" y="3276600"/>
                  </a:cubicBezTo>
                  <a:cubicBezTo>
                    <a:pt x="1134395" y="3268133"/>
                    <a:pt x="1122647" y="3258026"/>
                    <a:pt x="1108995" y="3251200"/>
                  </a:cubicBezTo>
                  <a:cubicBezTo>
                    <a:pt x="1087655" y="3240530"/>
                    <a:pt x="1040440" y="3231904"/>
                    <a:pt x="1020095" y="3225800"/>
                  </a:cubicBezTo>
                  <a:cubicBezTo>
                    <a:pt x="865497" y="3179421"/>
                    <a:pt x="1010184" y="3216972"/>
                    <a:pt x="893095" y="3187700"/>
                  </a:cubicBezTo>
                  <a:cubicBezTo>
                    <a:pt x="880395" y="3179233"/>
                    <a:pt x="864530" y="3174219"/>
                    <a:pt x="854995" y="3162300"/>
                  </a:cubicBezTo>
                  <a:cubicBezTo>
                    <a:pt x="831096" y="3132427"/>
                    <a:pt x="846720" y="3091042"/>
                    <a:pt x="854995" y="3060700"/>
                  </a:cubicBezTo>
                  <a:cubicBezTo>
                    <a:pt x="862040" y="3034869"/>
                    <a:pt x="880395" y="2984500"/>
                    <a:pt x="880395" y="2984500"/>
                  </a:cubicBezTo>
                  <a:cubicBezTo>
                    <a:pt x="896881" y="2869095"/>
                    <a:pt x="883629" y="2923998"/>
                    <a:pt x="918495" y="2819400"/>
                  </a:cubicBezTo>
                  <a:cubicBezTo>
                    <a:pt x="922728" y="2806700"/>
                    <a:pt x="923769" y="2792439"/>
                    <a:pt x="931195" y="2781300"/>
                  </a:cubicBezTo>
                  <a:cubicBezTo>
                    <a:pt x="1003988" y="2672111"/>
                    <a:pt x="916715" y="2810260"/>
                    <a:pt x="969295" y="2705100"/>
                  </a:cubicBezTo>
                  <a:cubicBezTo>
                    <a:pt x="976121" y="2691448"/>
                    <a:pt x="987869" y="2680652"/>
                    <a:pt x="994695" y="2667000"/>
                  </a:cubicBezTo>
                  <a:cubicBezTo>
                    <a:pt x="1009210" y="2637970"/>
                    <a:pt x="1012849" y="2594383"/>
                    <a:pt x="1020095" y="2565400"/>
                  </a:cubicBezTo>
                  <a:cubicBezTo>
                    <a:pt x="1036056" y="2501556"/>
                    <a:pt x="1027155" y="2551281"/>
                    <a:pt x="1058195" y="2489200"/>
                  </a:cubicBezTo>
                  <a:cubicBezTo>
                    <a:pt x="1072710" y="2460170"/>
                    <a:pt x="1076349" y="2416583"/>
                    <a:pt x="1083595" y="2387600"/>
                  </a:cubicBezTo>
                  <a:cubicBezTo>
                    <a:pt x="1094111" y="2345536"/>
                    <a:pt x="1096863" y="2348649"/>
                    <a:pt x="1121695" y="2311400"/>
                  </a:cubicBezTo>
                  <a:cubicBezTo>
                    <a:pt x="1125928" y="2294467"/>
                    <a:pt x="1126589" y="2276212"/>
                    <a:pt x="1134395" y="2260600"/>
                  </a:cubicBezTo>
                  <a:cubicBezTo>
                    <a:pt x="1221734" y="2085923"/>
                    <a:pt x="1162775" y="2251661"/>
                    <a:pt x="1197895" y="2146300"/>
                  </a:cubicBezTo>
                  <a:cubicBezTo>
                    <a:pt x="1201654" y="2116228"/>
                    <a:pt x="1214140" y="2005122"/>
                    <a:pt x="1223295" y="1968500"/>
                  </a:cubicBezTo>
                  <a:cubicBezTo>
                    <a:pt x="1229789" y="1942525"/>
                    <a:pt x="1233843" y="1914577"/>
                    <a:pt x="1248695" y="1892300"/>
                  </a:cubicBezTo>
                  <a:cubicBezTo>
                    <a:pt x="1257162" y="1879600"/>
                    <a:pt x="1267896" y="1868148"/>
                    <a:pt x="1274095" y="1854200"/>
                  </a:cubicBezTo>
                  <a:cubicBezTo>
                    <a:pt x="1318640" y="1753974"/>
                    <a:pt x="1269055" y="1798293"/>
                    <a:pt x="1337595" y="1752600"/>
                  </a:cubicBezTo>
                  <a:cubicBezTo>
                    <a:pt x="1346062" y="1739900"/>
                    <a:pt x="1357636" y="1728792"/>
                    <a:pt x="1362995" y="1714500"/>
                  </a:cubicBezTo>
                  <a:cubicBezTo>
                    <a:pt x="1370574" y="1694289"/>
                    <a:pt x="1371012" y="1672072"/>
                    <a:pt x="1375695" y="1651000"/>
                  </a:cubicBezTo>
                  <a:cubicBezTo>
                    <a:pt x="1379481" y="1633961"/>
                    <a:pt x="1383600" y="1616983"/>
                    <a:pt x="1388395" y="1600200"/>
                  </a:cubicBezTo>
                  <a:cubicBezTo>
                    <a:pt x="1416185" y="1502935"/>
                    <a:pt x="1381967" y="1624188"/>
                    <a:pt x="1426495" y="1524000"/>
                  </a:cubicBezTo>
                  <a:cubicBezTo>
                    <a:pt x="1471040" y="1423774"/>
                    <a:pt x="1421455" y="1468093"/>
                    <a:pt x="1489995" y="1422400"/>
                  </a:cubicBezTo>
                  <a:cubicBezTo>
                    <a:pt x="1548221" y="1335061"/>
                    <a:pt x="1531142" y="1375160"/>
                    <a:pt x="1553495" y="1308100"/>
                  </a:cubicBezTo>
                  <a:cubicBezTo>
                    <a:pt x="1549262" y="1278467"/>
                    <a:pt x="1554182" y="1245974"/>
                    <a:pt x="1540795" y="1219200"/>
                  </a:cubicBezTo>
                  <a:cubicBezTo>
                    <a:pt x="1494663" y="1126936"/>
                    <a:pt x="1502695" y="1268515"/>
                    <a:pt x="1502695" y="11811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48032" y="2414667"/>
              <a:ext cx="177800" cy="127000"/>
            </a:xfrm>
            <a:custGeom>
              <a:avLst/>
              <a:gdLst>
                <a:gd name="connsiteX0" fmla="*/ 101600 w 107542"/>
                <a:gd name="connsiteY0" fmla="*/ 1056 h 51856"/>
                <a:gd name="connsiteX1" fmla="*/ 38100 w 107542"/>
                <a:gd name="connsiteY1" fmla="*/ 13756 h 51856"/>
                <a:gd name="connsiteX2" fmla="*/ 0 w 107542"/>
                <a:gd name="connsiteY2" fmla="*/ 39156 h 51856"/>
                <a:gd name="connsiteX3" fmla="*/ 38100 w 107542"/>
                <a:gd name="connsiteY3" fmla="*/ 51856 h 51856"/>
                <a:gd name="connsiteX4" fmla="*/ 76200 w 107542"/>
                <a:gd name="connsiteY4" fmla="*/ 39156 h 51856"/>
                <a:gd name="connsiteX5" fmla="*/ 101600 w 107542"/>
                <a:gd name="connsiteY5" fmla="*/ 1056 h 5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42" h="51856">
                  <a:moveTo>
                    <a:pt x="101600" y="1056"/>
                  </a:moveTo>
                  <a:cubicBezTo>
                    <a:pt x="95250" y="-3177"/>
                    <a:pt x="58311" y="6177"/>
                    <a:pt x="38100" y="13756"/>
                  </a:cubicBezTo>
                  <a:cubicBezTo>
                    <a:pt x="23808" y="19115"/>
                    <a:pt x="0" y="23892"/>
                    <a:pt x="0" y="39156"/>
                  </a:cubicBezTo>
                  <a:cubicBezTo>
                    <a:pt x="0" y="52543"/>
                    <a:pt x="25400" y="47623"/>
                    <a:pt x="38100" y="51856"/>
                  </a:cubicBezTo>
                  <a:cubicBezTo>
                    <a:pt x="50800" y="47623"/>
                    <a:pt x="66734" y="48622"/>
                    <a:pt x="76200" y="39156"/>
                  </a:cubicBezTo>
                  <a:cubicBezTo>
                    <a:pt x="118316" y="-2960"/>
                    <a:pt x="107950" y="5289"/>
                    <a:pt x="101600" y="105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6203632" y="2414032"/>
              <a:ext cx="152400" cy="127000"/>
            </a:xfrm>
            <a:custGeom>
              <a:avLst/>
              <a:gdLst>
                <a:gd name="connsiteX0" fmla="*/ 101600 w 107542"/>
                <a:gd name="connsiteY0" fmla="*/ 1056 h 51856"/>
                <a:gd name="connsiteX1" fmla="*/ 38100 w 107542"/>
                <a:gd name="connsiteY1" fmla="*/ 13756 h 51856"/>
                <a:gd name="connsiteX2" fmla="*/ 0 w 107542"/>
                <a:gd name="connsiteY2" fmla="*/ 39156 h 51856"/>
                <a:gd name="connsiteX3" fmla="*/ 38100 w 107542"/>
                <a:gd name="connsiteY3" fmla="*/ 51856 h 51856"/>
                <a:gd name="connsiteX4" fmla="*/ 76200 w 107542"/>
                <a:gd name="connsiteY4" fmla="*/ 39156 h 51856"/>
                <a:gd name="connsiteX5" fmla="*/ 101600 w 107542"/>
                <a:gd name="connsiteY5" fmla="*/ 1056 h 5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42" h="51856">
                  <a:moveTo>
                    <a:pt x="101600" y="1056"/>
                  </a:moveTo>
                  <a:cubicBezTo>
                    <a:pt x="95250" y="-3177"/>
                    <a:pt x="58311" y="6177"/>
                    <a:pt x="38100" y="13756"/>
                  </a:cubicBezTo>
                  <a:cubicBezTo>
                    <a:pt x="23808" y="19115"/>
                    <a:pt x="0" y="23892"/>
                    <a:pt x="0" y="39156"/>
                  </a:cubicBezTo>
                  <a:cubicBezTo>
                    <a:pt x="0" y="52543"/>
                    <a:pt x="25400" y="47623"/>
                    <a:pt x="38100" y="51856"/>
                  </a:cubicBezTo>
                  <a:cubicBezTo>
                    <a:pt x="50800" y="47623"/>
                    <a:pt x="66734" y="48622"/>
                    <a:pt x="76200" y="39156"/>
                  </a:cubicBezTo>
                  <a:cubicBezTo>
                    <a:pt x="118316" y="-2960"/>
                    <a:pt x="107950" y="5289"/>
                    <a:pt x="101600" y="105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49257" y="2772229"/>
              <a:ext cx="551543" cy="210872"/>
            </a:xfrm>
            <a:custGeom>
              <a:avLst/>
              <a:gdLst>
                <a:gd name="connsiteX0" fmla="*/ 14514 w 551543"/>
                <a:gd name="connsiteY0" fmla="*/ 116114 h 210872"/>
                <a:gd name="connsiteX1" fmla="*/ 43543 w 551543"/>
                <a:gd name="connsiteY1" fmla="*/ 43542 h 210872"/>
                <a:gd name="connsiteX2" fmla="*/ 145143 w 551543"/>
                <a:gd name="connsiteY2" fmla="*/ 0 h 210872"/>
                <a:gd name="connsiteX3" fmla="*/ 391886 w 551543"/>
                <a:gd name="connsiteY3" fmla="*/ 14514 h 210872"/>
                <a:gd name="connsiteX4" fmla="*/ 464457 w 551543"/>
                <a:gd name="connsiteY4" fmla="*/ 101600 h 210872"/>
                <a:gd name="connsiteX5" fmla="*/ 551543 w 551543"/>
                <a:gd name="connsiteY5" fmla="*/ 174171 h 210872"/>
                <a:gd name="connsiteX6" fmla="*/ 406400 w 551543"/>
                <a:gd name="connsiteY6" fmla="*/ 188685 h 210872"/>
                <a:gd name="connsiteX7" fmla="*/ 377372 w 551543"/>
                <a:gd name="connsiteY7" fmla="*/ 145142 h 210872"/>
                <a:gd name="connsiteX8" fmla="*/ 333829 w 551543"/>
                <a:gd name="connsiteY8" fmla="*/ 116114 h 210872"/>
                <a:gd name="connsiteX9" fmla="*/ 174172 w 551543"/>
                <a:gd name="connsiteY9" fmla="*/ 87085 h 210872"/>
                <a:gd name="connsiteX10" fmla="*/ 130629 w 551543"/>
                <a:gd name="connsiteY10" fmla="*/ 72571 h 210872"/>
                <a:gd name="connsiteX11" fmla="*/ 43543 w 551543"/>
                <a:gd name="connsiteY11" fmla="*/ 130628 h 210872"/>
                <a:gd name="connsiteX12" fmla="*/ 0 w 551543"/>
                <a:gd name="connsiteY12" fmla="*/ 159657 h 210872"/>
                <a:gd name="connsiteX13" fmla="*/ 14514 w 551543"/>
                <a:gd name="connsiteY13" fmla="*/ 116114 h 21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543" h="210872">
                  <a:moveTo>
                    <a:pt x="14514" y="116114"/>
                  </a:moveTo>
                  <a:cubicBezTo>
                    <a:pt x="21771" y="96761"/>
                    <a:pt x="28399" y="64743"/>
                    <a:pt x="43543" y="43542"/>
                  </a:cubicBezTo>
                  <a:cubicBezTo>
                    <a:pt x="65333" y="13037"/>
                    <a:pt x="114019" y="7781"/>
                    <a:pt x="145143" y="0"/>
                  </a:cubicBezTo>
                  <a:cubicBezTo>
                    <a:pt x="227391" y="4838"/>
                    <a:pt x="311096" y="-1644"/>
                    <a:pt x="391886" y="14514"/>
                  </a:cubicBezTo>
                  <a:cubicBezTo>
                    <a:pt x="417330" y="19603"/>
                    <a:pt x="449907" y="84140"/>
                    <a:pt x="464457" y="101600"/>
                  </a:cubicBezTo>
                  <a:cubicBezTo>
                    <a:pt x="499378" y="143505"/>
                    <a:pt x="508731" y="145630"/>
                    <a:pt x="551543" y="174171"/>
                  </a:cubicBezTo>
                  <a:cubicBezTo>
                    <a:pt x="495987" y="211209"/>
                    <a:pt x="493005" y="227177"/>
                    <a:pt x="406400" y="188685"/>
                  </a:cubicBezTo>
                  <a:cubicBezTo>
                    <a:pt x="390460" y="181600"/>
                    <a:pt x="389707" y="157477"/>
                    <a:pt x="377372" y="145142"/>
                  </a:cubicBezTo>
                  <a:cubicBezTo>
                    <a:pt x="365037" y="132807"/>
                    <a:pt x="349431" y="123915"/>
                    <a:pt x="333829" y="116114"/>
                  </a:cubicBezTo>
                  <a:cubicBezTo>
                    <a:pt x="289081" y="93741"/>
                    <a:pt x="214196" y="92088"/>
                    <a:pt x="174172" y="87085"/>
                  </a:cubicBezTo>
                  <a:cubicBezTo>
                    <a:pt x="159658" y="82247"/>
                    <a:pt x="145928" y="72571"/>
                    <a:pt x="130629" y="72571"/>
                  </a:cubicBezTo>
                  <a:cubicBezTo>
                    <a:pt x="84715" y="72571"/>
                    <a:pt x="74959" y="104448"/>
                    <a:pt x="43543" y="130628"/>
                  </a:cubicBezTo>
                  <a:cubicBezTo>
                    <a:pt x="30142" y="141795"/>
                    <a:pt x="14514" y="149981"/>
                    <a:pt x="0" y="159657"/>
                  </a:cubicBezTo>
                  <a:cubicBezTo>
                    <a:pt x="17935" y="105851"/>
                    <a:pt x="7257" y="135467"/>
                    <a:pt x="14514" y="11611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83200" y="3077029"/>
              <a:ext cx="1567543" cy="971067"/>
            </a:xfrm>
            <a:custGeom>
              <a:avLst/>
              <a:gdLst>
                <a:gd name="connsiteX0" fmla="*/ 391886 w 1567543"/>
                <a:gd name="connsiteY0" fmla="*/ 43542 h 971067"/>
                <a:gd name="connsiteX1" fmla="*/ 362857 w 1567543"/>
                <a:gd name="connsiteY1" fmla="*/ 116114 h 971067"/>
                <a:gd name="connsiteX2" fmla="*/ 348343 w 1567543"/>
                <a:gd name="connsiteY2" fmla="*/ 159657 h 971067"/>
                <a:gd name="connsiteX3" fmla="*/ 290286 w 1567543"/>
                <a:gd name="connsiteY3" fmla="*/ 246742 h 971067"/>
                <a:gd name="connsiteX4" fmla="*/ 246743 w 1567543"/>
                <a:gd name="connsiteY4" fmla="*/ 333828 h 971067"/>
                <a:gd name="connsiteX5" fmla="*/ 232229 w 1567543"/>
                <a:gd name="connsiteY5" fmla="*/ 377371 h 971067"/>
                <a:gd name="connsiteX6" fmla="*/ 174171 w 1567543"/>
                <a:gd name="connsiteY6" fmla="*/ 464457 h 971067"/>
                <a:gd name="connsiteX7" fmla="*/ 159657 w 1567543"/>
                <a:gd name="connsiteY7" fmla="*/ 508000 h 971067"/>
                <a:gd name="connsiteX8" fmla="*/ 116114 w 1567543"/>
                <a:gd name="connsiteY8" fmla="*/ 522514 h 971067"/>
                <a:gd name="connsiteX9" fmla="*/ 87086 w 1567543"/>
                <a:gd name="connsiteY9" fmla="*/ 609600 h 971067"/>
                <a:gd name="connsiteX10" fmla="*/ 72571 w 1567543"/>
                <a:gd name="connsiteY10" fmla="*/ 653142 h 971067"/>
                <a:gd name="connsiteX11" fmla="*/ 43543 w 1567543"/>
                <a:gd name="connsiteY11" fmla="*/ 696685 h 971067"/>
                <a:gd name="connsiteX12" fmla="*/ 14514 w 1567543"/>
                <a:gd name="connsiteY12" fmla="*/ 783771 h 971067"/>
                <a:gd name="connsiteX13" fmla="*/ 0 w 1567543"/>
                <a:gd name="connsiteY13" fmla="*/ 827314 h 971067"/>
                <a:gd name="connsiteX14" fmla="*/ 14514 w 1567543"/>
                <a:gd name="connsiteY14" fmla="*/ 914400 h 971067"/>
                <a:gd name="connsiteX15" fmla="*/ 116114 w 1567543"/>
                <a:gd name="connsiteY15" fmla="*/ 928914 h 971067"/>
                <a:gd name="connsiteX16" fmla="*/ 246743 w 1567543"/>
                <a:gd name="connsiteY16" fmla="*/ 943428 h 971067"/>
                <a:gd name="connsiteX17" fmla="*/ 290286 w 1567543"/>
                <a:gd name="connsiteY17" fmla="*/ 957942 h 971067"/>
                <a:gd name="connsiteX18" fmla="*/ 899886 w 1567543"/>
                <a:gd name="connsiteY18" fmla="*/ 928914 h 971067"/>
                <a:gd name="connsiteX19" fmla="*/ 986971 w 1567543"/>
                <a:gd name="connsiteY19" fmla="*/ 885371 h 971067"/>
                <a:gd name="connsiteX20" fmla="*/ 1524000 w 1567543"/>
                <a:gd name="connsiteY20" fmla="*/ 856342 h 971067"/>
                <a:gd name="connsiteX21" fmla="*/ 1553029 w 1567543"/>
                <a:gd name="connsiteY21" fmla="*/ 769257 h 971067"/>
                <a:gd name="connsiteX22" fmla="*/ 1567543 w 1567543"/>
                <a:gd name="connsiteY22" fmla="*/ 725714 h 971067"/>
                <a:gd name="connsiteX23" fmla="*/ 1553029 w 1567543"/>
                <a:gd name="connsiteY23" fmla="*/ 493485 h 971067"/>
                <a:gd name="connsiteX24" fmla="*/ 1524000 w 1567543"/>
                <a:gd name="connsiteY24" fmla="*/ 406400 h 971067"/>
                <a:gd name="connsiteX25" fmla="*/ 1509486 w 1567543"/>
                <a:gd name="connsiteY25" fmla="*/ 348342 h 971067"/>
                <a:gd name="connsiteX26" fmla="*/ 1480457 w 1567543"/>
                <a:gd name="connsiteY26" fmla="*/ 261257 h 971067"/>
                <a:gd name="connsiteX27" fmla="*/ 1451429 w 1567543"/>
                <a:gd name="connsiteY27" fmla="*/ 159657 h 971067"/>
                <a:gd name="connsiteX28" fmla="*/ 1422400 w 1567543"/>
                <a:gd name="connsiteY28" fmla="*/ 116114 h 971067"/>
                <a:gd name="connsiteX29" fmla="*/ 1393371 w 1567543"/>
                <a:gd name="connsiteY29" fmla="*/ 29028 h 971067"/>
                <a:gd name="connsiteX30" fmla="*/ 1306286 w 1567543"/>
                <a:gd name="connsiteY30" fmla="*/ 0 h 971067"/>
                <a:gd name="connsiteX31" fmla="*/ 1262743 w 1567543"/>
                <a:gd name="connsiteY31" fmla="*/ 14514 h 971067"/>
                <a:gd name="connsiteX32" fmla="*/ 1132114 w 1567543"/>
                <a:gd name="connsiteY32" fmla="*/ 116114 h 971067"/>
                <a:gd name="connsiteX33" fmla="*/ 1016000 w 1567543"/>
                <a:gd name="connsiteY33" fmla="*/ 145142 h 971067"/>
                <a:gd name="connsiteX34" fmla="*/ 972457 w 1567543"/>
                <a:gd name="connsiteY34" fmla="*/ 159657 h 971067"/>
                <a:gd name="connsiteX35" fmla="*/ 653143 w 1567543"/>
                <a:gd name="connsiteY35" fmla="*/ 130628 h 971067"/>
                <a:gd name="connsiteX36" fmla="*/ 566057 w 1567543"/>
                <a:gd name="connsiteY36" fmla="*/ 101600 h 971067"/>
                <a:gd name="connsiteX37" fmla="*/ 522514 w 1567543"/>
                <a:gd name="connsiteY37" fmla="*/ 87085 h 971067"/>
                <a:gd name="connsiteX38" fmla="*/ 435429 w 1567543"/>
                <a:gd name="connsiteY38" fmla="*/ 43542 h 971067"/>
                <a:gd name="connsiteX39" fmla="*/ 348343 w 1567543"/>
                <a:gd name="connsiteY39" fmla="*/ 72571 h 9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67543" h="971067">
                  <a:moveTo>
                    <a:pt x="391886" y="43542"/>
                  </a:moveTo>
                  <a:cubicBezTo>
                    <a:pt x="382210" y="67733"/>
                    <a:pt x="372005" y="91719"/>
                    <a:pt x="362857" y="116114"/>
                  </a:cubicBezTo>
                  <a:cubicBezTo>
                    <a:pt x="357485" y="130439"/>
                    <a:pt x="355773" y="146283"/>
                    <a:pt x="348343" y="159657"/>
                  </a:cubicBezTo>
                  <a:cubicBezTo>
                    <a:pt x="331400" y="190154"/>
                    <a:pt x="301319" y="213645"/>
                    <a:pt x="290286" y="246742"/>
                  </a:cubicBezTo>
                  <a:cubicBezTo>
                    <a:pt x="253800" y="356196"/>
                    <a:pt x="303019" y="221274"/>
                    <a:pt x="246743" y="333828"/>
                  </a:cubicBezTo>
                  <a:cubicBezTo>
                    <a:pt x="239901" y="347512"/>
                    <a:pt x="239659" y="363997"/>
                    <a:pt x="232229" y="377371"/>
                  </a:cubicBezTo>
                  <a:cubicBezTo>
                    <a:pt x="215286" y="407869"/>
                    <a:pt x="174171" y="464457"/>
                    <a:pt x="174171" y="464457"/>
                  </a:cubicBezTo>
                  <a:cubicBezTo>
                    <a:pt x="169333" y="478971"/>
                    <a:pt x="170475" y="497182"/>
                    <a:pt x="159657" y="508000"/>
                  </a:cubicBezTo>
                  <a:cubicBezTo>
                    <a:pt x="148839" y="518818"/>
                    <a:pt x="125007" y="510064"/>
                    <a:pt x="116114" y="522514"/>
                  </a:cubicBezTo>
                  <a:cubicBezTo>
                    <a:pt x="98329" y="547413"/>
                    <a:pt x="96762" y="580571"/>
                    <a:pt x="87086" y="609600"/>
                  </a:cubicBezTo>
                  <a:cubicBezTo>
                    <a:pt x="82248" y="624114"/>
                    <a:pt x="81057" y="640412"/>
                    <a:pt x="72571" y="653142"/>
                  </a:cubicBezTo>
                  <a:cubicBezTo>
                    <a:pt x="62895" y="667656"/>
                    <a:pt x="50628" y="680745"/>
                    <a:pt x="43543" y="696685"/>
                  </a:cubicBezTo>
                  <a:cubicBezTo>
                    <a:pt x="31116" y="724647"/>
                    <a:pt x="24190" y="754742"/>
                    <a:pt x="14514" y="783771"/>
                  </a:cubicBezTo>
                  <a:lnTo>
                    <a:pt x="0" y="827314"/>
                  </a:lnTo>
                  <a:cubicBezTo>
                    <a:pt x="4838" y="856343"/>
                    <a:pt x="-7634" y="895021"/>
                    <a:pt x="14514" y="914400"/>
                  </a:cubicBezTo>
                  <a:cubicBezTo>
                    <a:pt x="40260" y="936928"/>
                    <a:pt x="82168" y="924671"/>
                    <a:pt x="116114" y="928914"/>
                  </a:cubicBezTo>
                  <a:cubicBezTo>
                    <a:pt x="159587" y="934348"/>
                    <a:pt x="203200" y="938590"/>
                    <a:pt x="246743" y="943428"/>
                  </a:cubicBezTo>
                  <a:cubicBezTo>
                    <a:pt x="261257" y="948266"/>
                    <a:pt x="274987" y="957942"/>
                    <a:pt x="290286" y="957942"/>
                  </a:cubicBezTo>
                  <a:cubicBezTo>
                    <a:pt x="826918" y="957942"/>
                    <a:pt x="680906" y="1001906"/>
                    <a:pt x="899886" y="928914"/>
                  </a:cubicBezTo>
                  <a:cubicBezTo>
                    <a:pt x="926244" y="911342"/>
                    <a:pt x="953117" y="887910"/>
                    <a:pt x="986971" y="885371"/>
                  </a:cubicBezTo>
                  <a:cubicBezTo>
                    <a:pt x="1165740" y="871963"/>
                    <a:pt x="1524000" y="856342"/>
                    <a:pt x="1524000" y="856342"/>
                  </a:cubicBezTo>
                  <a:lnTo>
                    <a:pt x="1553029" y="769257"/>
                  </a:lnTo>
                  <a:lnTo>
                    <a:pt x="1567543" y="725714"/>
                  </a:lnTo>
                  <a:cubicBezTo>
                    <a:pt x="1562705" y="648304"/>
                    <a:pt x="1563509" y="570334"/>
                    <a:pt x="1553029" y="493485"/>
                  </a:cubicBezTo>
                  <a:cubicBezTo>
                    <a:pt x="1548895" y="463167"/>
                    <a:pt x="1531421" y="436085"/>
                    <a:pt x="1524000" y="406400"/>
                  </a:cubicBezTo>
                  <a:cubicBezTo>
                    <a:pt x="1519162" y="387047"/>
                    <a:pt x="1515218" y="367449"/>
                    <a:pt x="1509486" y="348342"/>
                  </a:cubicBezTo>
                  <a:cubicBezTo>
                    <a:pt x="1500694" y="319034"/>
                    <a:pt x="1487878" y="290942"/>
                    <a:pt x="1480457" y="261257"/>
                  </a:cubicBezTo>
                  <a:cubicBezTo>
                    <a:pt x="1475807" y="242657"/>
                    <a:pt x="1461840" y="180478"/>
                    <a:pt x="1451429" y="159657"/>
                  </a:cubicBezTo>
                  <a:cubicBezTo>
                    <a:pt x="1443628" y="144055"/>
                    <a:pt x="1432076" y="130628"/>
                    <a:pt x="1422400" y="116114"/>
                  </a:cubicBezTo>
                  <a:cubicBezTo>
                    <a:pt x="1412724" y="87085"/>
                    <a:pt x="1422400" y="38704"/>
                    <a:pt x="1393371" y="29028"/>
                  </a:cubicBezTo>
                  <a:lnTo>
                    <a:pt x="1306286" y="0"/>
                  </a:lnTo>
                  <a:cubicBezTo>
                    <a:pt x="1291772" y="4838"/>
                    <a:pt x="1275473" y="6027"/>
                    <a:pt x="1262743" y="14514"/>
                  </a:cubicBezTo>
                  <a:cubicBezTo>
                    <a:pt x="1187603" y="64607"/>
                    <a:pt x="1248053" y="77469"/>
                    <a:pt x="1132114" y="116114"/>
                  </a:cubicBezTo>
                  <a:cubicBezTo>
                    <a:pt x="1032572" y="149294"/>
                    <a:pt x="1156132" y="110108"/>
                    <a:pt x="1016000" y="145142"/>
                  </a:cubicBezTo>
                  <a:cubicBezTo>
                    <a:pt x="1001157" y="148853"/>
                    <a:pt x="986971" y="154819"/>
                    <a:pt x="972457" y="159657"/>
                  </a:cubicBezTo>
                  <a:cubicBezTo>
                    <a:pt x="902482" y="155283"/>
                    <a:pt x="744025" y="153348"/>
                    <a:pt x="653143" y="130628"/>
                  </a:cubicBezTo>
                  <a:cubicBezTo>
                    <a:pt x="623458" y="123207"/>
                    <a:pt x="595086" y="111276"/>
                    <a:pt x="566057" y="101600"/>
                  </a:cubicBezTo>
                  <a:cubicBezTo>
                    <a:pt x="551543" y="96762"/>
                    <a:pt x="535244" y="95572"/>
                    <a:pt x="522514" y="87085"/>
                  </a:cubicBezTo>
                  <a:cubicBezTo>
                    <a:pt x="466241" y="49571"/>
                    <a:pt x="495520" y="63574"/>
                    <a:pt x="435429" y="43542"/>
                  </a:cubicBezTo>
                  <a:cubicBezTo>
                    <a:pt x="343571" y="58852"/>
                    <a:pt x="348343" y="28628"/>
                    <a:pt x="348343" y="72571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19085" y="3875314"/>
              <a:ext cx="2628344" cy="1277257"/>
            </a:xfrm>
            <a:custGeom>
              <a:avLst/>
              <a:gdLst>
                <a:gd name="connsiteX0" fmla="*/ 393144 w 2628344"/>
                <a:gd name="connsiteY0" fmla="*/ 159657 h 1277257"/>
                <a:gd name="connsiteX1" fmla="*/ 364115 w 2628344"/>
                <a:gd name="connsiteY1" fmla="*/ 232229 h 1277257"/>
                <a:gd name="connsiteX2" fmla="*/ 349601 w 2628344"/>
                <a:gd name="connsiteY2" fmla="*/ 275772 h 1277257"/>
                <a:gd name="connsiteX3" fmla="*/ 320572 w 2628344"/>
                <a:gd name="connsiteY3" fmla="*/ 319315 h 1277257"/>
                <a:gd name="connsiteX4" fmla="*/ 306058 w 2628344"/>
                <a:gd name="connsiteY4" fmla="*/ 362857 h 1277257"/>
                <a:gd name="connsiteX5" fmla="*/ 248001 w 2628344"/>
                <a:gd name="connsiteY5" fmla="*/ 449943 h 1277257"/>
                <a:gd name="connsiteX6" fmla="*/ 218972 w 2628344"/>
                <a:gd name="connsiteY6" fmla="*/ 537029 h 1277257"/>
                <a:gd name="connsiteX7" fmla="*/ 204458 w 2628344"/>
                <a:gd name="connsiteY7" fmla="*/ 580572 h 1277257"/>
                <a:gd name="connsiteX8" fmla="*/ 160915 w 2628344"/>
                <a:gd name="connsiteY8" fmla="*/ 740229 h 1277257"/>
                <a:gd name="connsiteX9" fmla="*/ 131886 w 2628344"/>
                <a:gd name="connsiteY9" fmla="*/ 783772 h 1277257"/>
                <a:gd name="connsiteX10" fmla="*/ 73829 w 2628344"/>
                <a:gd name="connsiteY10" fmla="*/ 957943 h 1277257"/>
                <a:gd name="connsiteX11" fmla="*/ 59315 w 2628344"/>
                <a:gd name="connsiteY11" fmla="*/ 1001486 h 1277257"/>
                <a:gd name="connsiteX12" fmla="*/ 44801 w 2628344"/>
                <a:gd name="connsiteY12" fmla="*/ 1045029 h 1277257"/>
                <a:gd name="connsiteX13" fmla="*/ 15772 w 2628344"/>
                <a:gd name="connsiteY13" fmla="*/ 1088572 h 1277257"/>
                <a:gd name="connsiteX14" fmla="*/ 15772 w 2628344"/>
                <a:gd name="connsiteY14" fmla="*/ 1175657 h 1277257"/>
                <a:gd name="connsiteX15" fmla="*/ 88344 w 2628344"/>
                <a:gd name="connsiteY15" fmla="*/ 1190172 h 1277257"/>
                <a:gd name="connsiteX16" fmla="*/ 175429 w 2628344"/>
                <a:gd name="connsiteY16" fmla="*/ 1219200 h 1277257"/>
                <a:gd name="connsiteX17" fmla="*/ 218972 w 2628344"/>
                <a:gd name="connsiteY17" fmla="*/ 1248229 h 1277257"/>
                <a:gd name="connsiteX18" fmla="*/ 306058 w 2628344"/>
                <a:gd name="connsiteY18" fmla="*/ 1277257 h 1277257"/>
                <a:gd name="connsiteX19" fmla="*/ 668915 w 2628344"/>
                <a:gd name="connsiteY19" fmla="*/ 1262743 h 1277257"/>
                <a:gd name="connsiteX20" fmla="*/ 697944 w 2628344"/>
                <a:gd name="connsiteY20" fmla="*/ 1204686 h 1277257"/>
                <a:gd name="connsiteX21" fmla="*/ 712458 w 2628344"/>
                <a:gd name="connsiteY21" fmla="*/ 580572 h 1277257"/>
                <a:gd name="connsiteX22" fmla="*/ 756001 w 2628344"/>
                <a:gd name="connsiteY22" fmla="*/ 566057 h 1277257"/>
                <a:gd name="connsiteX23" fmla="*/ 814058 w 2628344"/>
                <a:gd name="connsiteY23" fmla="*/ 551543 h 1277257"/>
                <a:gd name="connsiteX24" fmla="*/ 886629 w 2628344"/>
                <a:gd name="connsiteY24" fmla="*/ 537029 h 1277257"/>
                <a:gd name="connsiteX25" fmla="*/ 973715 w 2628344"/>
                <a:gd name="connsiteY25" fmla="*/ 508000 h 1277257"/>
                <a:gd name="connsiteX26" fmla="*/ 1060801 w 2628344"/>
                <a:gd name="connsiteY26" fmla="*/ 478972 h 1277257"/>
                <a:gd name="connsiteX27" fmla="*/ 1104344 w 2628344"/>
                <a:gd name="connsiteY27" fmla="*/ 464457 h 1277257"/>
                <a:gd name="connsiteX28" fmla="*/ 1234972 w 2628344"/>
                <a:gd name="connsiteY28" fmla="*/ 435429 h 1277257"/>
                <a:gd name="connsiteX29" fmla="*/ 1293029 w 2628344"/>
                <a:gd name="connsiteY29" fmla="*/ 406400 h 1277257"/>
                <a:gd name="connsiteX30" fmla="*/ 1380115 w 2628344"/>
                <a:gd name="connsiteY30" fmla="*/ 377372 h 1277257"/>
                <a:gd name="connsiteX31" fmla="*/ 1655886 w 2628344"/>
                <a:gd name="connsiteY31" fmla="*/ 406400 h 1277257"/>
                <a:gd name="connsiteX32" fmla="*/ 1742972 w 2628344"/>
                <a:gd name="connsiteY32" fmla="*/ 478972 h 1277257"/>
                <a:gd name="connsiteX33" fmla="*/ 1801029 w 2628344"/>
                <a:gd name="connsiteY33" fmla="*/ 566057 h 1277257"/>
                <a:gd name="connsiteX34" fmla="*/ 1830058 w 2628344"/>
                <a:gd name="connsiteY34" fmla="*/ 624115 h 1277257"/>
                <a:gd name="connsiteX35" fmla="*/ 1917144 w 2628344"/>
                <a:gd name="connsiteY35" fmla="*/ 754743 h 1277257"/>
                <a:gd name="connsiteX36" fmla="*/ 1975201 w 2628344"/>
                <a:gd name="connsiteY36" fmla="*/ 841829 h 1277257"/>
                <a:gd name="connsiteX37" fmla="*/ 2018744 w 2628344"/>
                <a:gd name="connsiteY37" fmla="*/ 870857 h 1277257"/>
                <a:gd name="connsiteX38" fmla="*/ 2091315 w 2628344"/>
                <a:gd name="connsiteY38" fmla="*/ 1001486 h 1277257"/>
                <a:gd name="connsiteX39" fmla="*/ 2134858 w 2628344"/>
                <a:gd name="connsiteY39" fmla="*/ 1030515 h 1277257"/>
                <a:gd name="connsiteX40" fmla="*/ 2265486 w 2628344"/>
                <a:gd name="connsiteY40" fmla="*/ 1016000 h 1277257"/>
                <a:gd name="connsiteX41" fmla="*/ 2396115 w 2628344"/>
                <a:gd name="connsiteY41" fmla="*/ 870857 h 1277257"/>
                <a:gd name="connsiteX42" fmla="*/ 2454172 w 2628344"/>
                <a:gd name="connsiteY42" fmla="*/ 798286 h 1277257"/>
                <a:gd name="connsiteX43" fmla="*/ 2541258 w 2628344"/>
                <a:gd name="connsiteY43" fmla="*/ 769257 h 1277257"/>
                <a:gd name="connsiteX44" fmla="*/ 2584801 w 2628344"/>
                <a:gd name="connsiteY44" fmla="*/ 682172 h 1277257"/>
                <a:gd name="connsiteX45" fmla="*/ 2628344 w 2628344"/>
                <a:gd name="connsiteY45" fmla="*/ 595086 h 1277257"/>
                <a:gd name="connsiteX46" fmla="*/ 2497715 w 2628344"/>
                <a:gd name="connsiteY46" fmla="*/ 508000 h 1277257"/>
                <a:gd name="connsiteX47" fmla="*/ 2454172 w 2628344"/>
                <a:gd name="connsiteY47" fmla="*/ 478972 h 1277257"/>
                <a:gd name="connsiteX48" fmla="*/ 2425144 w 2628344"/>
                <a:gd name="connsiteY48" fmla="*/ 435429 h 1277257"/>
                <a:gd name="connsiteX49" fmla="*/ 2294515 w 2628344"/>
                <a:gd name="connsiteY49" fmla="*/ 362857 h 1277257"/>
                <a:gd name="connsiteX50" fmla="*/ 2250972 w 2628344"/>
                <a:gd name="connsiteY50" fmla="*/ 333829 h 1277257"/>
                <a:gd name="connsiteX51" fmla="*/ 2236458 w 2628344"/>
                <a:gd name="connsiteY51" fmla="*/ 290286 h 1277257"/>
                <a:gd name="connsiteX52" fmla="*/ 2192915 w 2628344"/>
                <a:gd name="connsiteY52" fmla="*/ 275772 h 1277257"/>
                <a:gd name="connsiteX53" fmla="*/ 2163886 w 2628344"/>
                <a:gd name="connsiteY53" fmla="*/ 188686 h 1277257"/>
                <a:gd name="connsiteX54" fmla="*/ 2062286 w 2628344"/>
                <a:gd name="connsiteY54" fmla="*/ 116115 h 1277257"/>
                <a:gd name="connsiteX55" fmla="*/ 2018744 w 2628344"/>
                <a:gd name="connsiteY55" fmla="*/ 87086 h 1277257"/>
                <a:gd name="connsiteX56" fmla="*/ 1946172 w 2628344"/>
                <a:gd name="connsiteY56" fmla="*/ 0 h 1277257"/>
                <a:gd name="connsiteX57" fmla="*/ 1902629 w 2628344"/>
                <a:gd name="connsiteY57" fmla="*/ 14515 h 1277257"/>
                <a:gd name="connsiteX58" fmla="*/ 1815544 w 2628344"/>
                <a:gd name="connsiteY58" fmla="*/ 58057 h 1277257"/>
                <a:gd name="connsiteX59" fmla="*/ 1351086 w 2628344"/>
                <a:gd name="connsiteY59" fmla="*/ 87086 h 1277257"/>
                <a:gd name="connsiteX60" fmla="*/ 1307544 w 2628344"/>
                <a:gd name="connsiteY60" fmla="*/ 101600 h 1277257"/>
                <a:gd name="connsiteX61" fmla="*/ 1278515 w 2628344"/>
                <a:gd name="connsiteY61" fmla="*/ 145143 h 1277257"/>
                <a:gd name="connsiteX62" fmla="*/ 1191429 w 2628344"/>
                <a:gd name="connsiteY62" fmla="*/ 159657 h 1277257"/>
                <a:gd name="connsiteX63" fmla="*/ 988229 w 2628344"/>
                <a:gd name="connsiteY63" fmla="*/ 174172 h 1277257"/>
                <a:gd name="connsiteX64" fmla="*/ 538286 w 2628344"/>
                <a:gd name="connsiteY64" fmla="*/ 159657 h 1277257"/>
                <a:gd name="connsiteX65" fmla="*/ 465715 w 2628344"/>
                <a:gd name="connsiteY65" fmla="*/ 145143 h 1277257"/>
                <a:gd name="connsiteX66" fmla="*/ 422172 w 2628344"/>
                <a:gd name="connsiteY66" fmla="*/ 130629 h 1277257"/>
                <a:gd name="connsiteX67" fmla="*/ 378629 w 2628344"/>
                <a:gd name="connsiteY67" fmla="*/ 145143 h 1277257"/>
                <a:gd name="connsiteX68" fmla="*/ 364115 w 2628344"/>
                <a:gd name="connsiteY68" fmla="*/ 203200 h 12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628344" h="1277257">
                  <a:moveTo>
                    <a:pt x="393144" y="159657"/>
                  </a:moveTo>
                  <a:cubicBezTo>
                    <a:pt x="383468" y="183848"/>
                    <a:pt x="373263" y="207834"/>
                    <a:pt x="364115" y="232229"/>
                  </a:cubicBezTo>
                  <a:cubicBezTo>
                    <a:pt x="358743" y="246554"/>
                    <a:pt x="356443" y="262088"/>
                    <a:pt x="349601" y="275772"/>
                  </a:cubicBezTo>
                  <a:cubicBezTo>
                    <a:pt x="341800" y="291374"/>
                    <a:pt x="330248" y="304801"/>
                    <a:pt x="320572" y="319315"/>
                  </a:cubicBezTo>
                  <a:cubicBezTo>
                    <a:pt x="315734" y="333829"/>
                    <a:pt x="313488" y="349483"/>
                    <a:pt x="306058" y="362857"/>
                  </a:cubicBezTo>
                  <a:cubicBezTo>
                    <a:pt x="289115" y="393355"/>
                    <a:pt x="259034" y="416845"/>
                    <a:pt x="248001" y="449943"/>
                  </a:cubicBezTo>
                  <a:lnTo>
                    <a:pt x="218972" y="537029"/>
                  </a:lnTo>
                  <a:cubicBezTo>
                    <a:pt x="214134" y="551543"/>
                    <a:pt x="207458" y="565570"/>
                    <a:pt x="204458" y="580572"/>
                  </a:cubicBezTo>
                  <a:cubicBezTo>
                    <a:pt x="196668" y="619521"/>
                    <a:pt x="181961" y="708660"/>
                    <a:pt x="160915" y="740229"/>
                  </a:cubicBezTo>
                  <a:lnTo>
                    <a:pt x="131886" y="783772"/>
                  </a:lnTo>
                  <a:lnTo>
                    <a:pt x="73829" y="957943"/>
                  </a:lnTo>
                  <a:lnTo>
                    <a:pt x="59315" y="1001486"/>
                  </a:lnTo>
                  <a:cubicBezTo>
                    <a:pt x="54477" y="1016000"/>
                    <a:pt x="53288" y="1032299"/>
                    <a:pt x="44801" y="1045029"/>
                  </a:cubicBezTo>
                  <a:lnTo>
                    <a:pt x="15772" y="1088572"/>
                  </a:lnTo>
                  <a:cubicBezTo>
                    <a:pt x="8735" y="1109683"/>
                    <a:pt x="-15895" y="1154546"/>
                    <a:pt x="15772" y="1175657"/>
                  </a:cubicBezTo>
                  <a:cubicBezTo>
                    <a:pt x="36299" y="1189341"/>
                    <a:pt x="64543" y="1183681"/>
                    <a:pt x="88344" y="1190172"/>
                  </a:cubicBezTo>
                  <a:cubicBezTo>
                    <a:pt x="117864" y="1198223"/>
                    <a:pt x="175429" y="1219200"/>
                    <a:pt x="175429" y="1219200"/>
                  </a:cubicBezTo>
                  <a:cubicBezTo>
                    <a:pt x="189943" y="1228876"/>
                    <a:pt x="203031" y="1241144"/>
                    <a:pt x="218972" y="1248229"/>
                  </a:cubicBezTo>
                  <a:cubicBezTo>
                    <a:pt x="246934" y="1260656"/>
                    <a:pt x="306058" y="1277257"/>
                    <a:pt x="306058" y="1277257"/>
                  </a:cubicBezTo>
                  <a:lnTo>
                    <a:pt x="668915" y="1262743"/>
                  </a:lnTo>
                  <a:cubicBezTo>
                    <a:pt x="690190" y="1258803"/>
                    <a:pt x="696566" y="1226279"/>
                    <a:pt x="697944" y="1204686"/>
                  </a:cubicBezTo>
                  <a:cubicBezTo>
                    <a:pt x="711200" y="997014"/>
                    <a:pt x="693618" y="787812"/>
                    <a:pt x="712458" y="580572"/>
                  </a:cubicBezTo>
                  <a:cubicBezTo>
                    <a:pt x="713843" y="565335"/>
                    <a:pt x="741290" y="570260"/>
                    <a:pt x="756001" y="566057"/>
                  </a:cubicBezTo>
                  <a:cubicBezTo>
                    <a:pt x="775181" y="560577"/>
                    <a:pt x="794585" y="555870"/>
                    <a:pt x="814058" y="551543"/>
                  </a:cubicBezTo>
                  <a:cubicBezTo>
                    <a:pt x="838140" y="546192"/>
                    <a:pt x="862829" y="543520"/>
                    <a:pt x="886629" y="537029"/>
                  </a:cubicBezTo>
                  <a:cubicBezTo>
                    <a:pt x="916150" y="528978"/>
                    <a:pt x="944686" y="517676"/>
                    <a:pt x="973715" y="508000"/>
                  </a:cubicBezTo>
                  <a:lnTo>
                    <a:pt x="1060801" y="478972"/>
                  </a:lnTo>
                  <a:cubicBezTo>
                    <a:pt x="1075315" y="474134"/>
                    <a:pt x="1089501" y="468168"/>
                    <a:pt x="1104344" y="464457"/>
                  </a:cubicBezTo>
                  <a:cubicBezTo>
                    <a:pt x="1186334" y="443960"/>
                    <a:pt x="1142840" y="453855"/>
                    <a:pt x="1234972" y="435429"/>
                  </a:cubicBezTo>
                  <a:cubicBezTo>
                    <a:pt x="1254324" y="425753"/>
                    <a:pt x="1272940" y="414436"/>
                    <a:pt x="1293029" y="406400"/>
                  </a:cubicBezTo>
                  <a:cubicBezTo>
                    <a:pt x="1321439" y="395036"/>
                    <a:pt x="1380115" y="377372"/>
                    <a:pt x="1380115" y="377372"/>
                  </a:cubicBezTo>
                  <a:cubicBezTo>
                    <a:pt x="1401412" y="378703"/>
                    <a:pt x="1583382" y="370148"/>
                    <a:pt x="1655886" y="406400"/>
                  </a:cubicBezTo>
                  <a:cubicBezTo>
                    <a:pt x="1686380" y="421647"/>
                    <a:pt x="1722545" y="452709"/>
                    <a:pt x="1742972" y="478972"/>
                  </a:cubicBezTo>
                  <a:cubicBezTo>
                    <a:pt x="1764391" y="506511"/>
                    <a:pt x="1785427" y="534852"/>
                    <a:pt x="1801029" y="566057"/>
                  </a:cubicBezTo>
                  <a:cubicBezTo>
                    <a:pt x="1810705" y="585410"/>
                    <a:pt x="1818926" y="605561"/>
                    <a:pt x="1830058" y="624115"/>
                  </a:cubicBezTo>
                  <a:cubicBezTo>
                    <a:pt x="1830066" y="624128"/>
                    <a:pt x="1902626" y="732965"/>
                    <a:pt x="1917144" y="754743"/>
                  </a:cubicBezTo>
                  <a:lnTo>
                    <a:pt x="1975201" y="841829"/>
                  </a:lnTo>
                  <a:lnTo>
                    <a:pt x="2018744" y="870857"/>
                  </a:lnTo>
                  <a:cubicBezTo>
                    <a:pt x="2033869" y="916232"/>
                    <a:pt x="2048536" y="972967"/>
                    <a:pt x="2091315" y="1001486"/>
                  </a:cubicBezTo>
                  <a:lnTo>
                    <a:pt x="2134858" y="1030515"/>
                  </a:lnTo>
                  <a:cubicBezTo>
                    <a:pt x="2178401" y="1025677"/>
                    <a:pt x="2225786" y="1034527"/>
                    <a:pt x="2265486" y="1016000"/>
                  </a:cubicBezTo>
                  <a:cubicBezTo>
                    <a:pt x="2305562" y="997298"/>
                    <a:pt x="2365721" y="911382"/>
                    <a:pt x="2396115" y="870857"/>
                  </a:cubicBezTo>
                  <a:cubicBezTo>
                    <a:pt x="2411854" y="823641"/>
                    <a:pt x="2402793" y="821121"/>
                    <a:pt x="2454172" y="798286"/>
                  </a:cubicBezTo>
                  <a:cubicBezTo>
                    <a:pt x="2482134" y="785858"/>
                    <a:pt x="2541258" y="769257"/>
                    <a:pt x="2541258" y="769257"/>
                  </a:cubicBezTo>
                  <a:cubicBezTo>
                    <a:pt x="2624444" y="644478"/>
                    <a:pt x="2524712" y="802349"/>
                    <a:pt x="2584801" y="682172"/>
                  </a:cubicBezTo>
                  <a:cubicBezTo>
                    <a:pt x="2641074" y="569626"/>
                    <a:pt x="2591860" y="704533"/>
                    <a:pt x="2628344" y="595086"/>
                  </a:cubicBezTo>
                  <a:lnTo>
                    <a:pt x="2497715" y="508000"/>
                  </a:lnTo>
                  <a:lnTo>
                    <a:pt x="2454172" y="478972"/>
                  </a:lnTo>
                  <a:cubicBezTo>
                    <a:pt x="2444496" y="464458"/>
                    <a:pt x="2438272" y="446916"/>
                    <a:pt x="2425144" y="435429"/>
                  </a:cubicBezTo>
                  <a:cubicBezTo>
                    <a:pt x="2303116" y="328654"/>
                    <a:pt x="2380896" y="406048"/>
                    <a:pt x="2294515" y="362857"/>
                  </a:cubicBezTo>
                  <a:cubicBezTo>
                    <a:pt x="2278913" y="355056"/>
                    <a:pt x="2265486" y="343505"/>
                    <a:pt x="2250972" y="333829"/>
                  </a:cubicBezTo>
                  <a:cubicBezTo>
                    <a:pt x="2246134" y="319315"/>
                    <a:pt x="2247276" y="301104"/>
                    <a:pt x="2236458" y="290286"/>
                  </a:cubicBezTo>
                  <a:cubicBezTo>
                    <a:pt x="2225640" y="279468"/>
                    <a:pt x="2201808" y="288222"/>
                    <a:pt x="2192915" y="275772"/>
                  </a:cubicBezTo>
                  <a:cubicBezTo>
                    <a:pt x="2175130" y="250873"/>
                    <a:pt x="2191254" y="202370"/>
                    <a:pt x="2163886" y="188686"/>
                  </a:cubicBezTo>
                  <a:cubicBezTo>
                    <a:pt x="2056461" y="134973"/>
                    <a:pt x="2150546" y="189665"/>
                    <a:pt x="2062286" y="116115"/>
                  </a:cubicBezTo>
                  <a:cubicBezTo>
                    <a:pt x="2048885" y="104948"/>
                    <a:pt x="2032145" y="98253"/>
                    <a:pt x="2018744" y="87086"/>
                  </a:cubicBezTo>
                  <a:cubicBezTo>
                    <a:pt x="1976835" y="52161"/>
                    <a:pt x="1974716" y="42815"/>
                    <a:pt x="1946172" y="0"/>
                  </a:cubicBezTo>
                  <a:cubicBezTo>
                    <a:pt x="1931658" y="4838"/>
                    <a:pt x="1916313" y="7673"/>
                    <a:pt x="1902629" y="14515"/>
                  </a:cubicBezTo>
                  <a:cubicBezTo>
                    <a:pt x="1858152" y="36754"/>
                    <a:pt x="1865290" y="51424"/>
                    <a:pt x="1815544" y="58057"/>
                  </a:cubicBezTo>
                  <a:cubicBezTo>
                    <a:pt x="1707244" y="72497"/>
                    <a:pt x="1429456" y="83168"/>
                    <a:pt x="1351086" y="87086"/>
                  </a:cubicBezTo>
                  <a:cubicBezTo>
                    <a:pt x="1336572" y="91924"/>
                    <a:pt x="1319491" y="92043"/>
                    <a:pt x="1307544" y="101600"/>
                  </a:cubicBezTo>
                  <a:cubicBezTo>
                    <a:pt x="1293922" y="112497"/>
                    <a:pt x="1294118" y="137342"/>
                    <a:pt x="1278515" y="145143"/>
                  </a:cubicBezTo>
                  <a:cubicBezTo>
                    <a:pt x="1252193" y="158304"/>
                    <a:pt x="1220458" y="154819"/>
                    <a:pt x="1191429" y="159657"/>
                  </a:cubicBezTo>
                  <a:cubicBezTo>
                    <a:pt x="1045318" y="208362"/>
                    <a:pt x="1162779" y="183123"/>
                    <a:pt x="988229" y="174172"/>
                  </a:cubicBezTo>
                  <a:cubicBezTo>
                    <a:pt x="838367" y="166487"/>
                    <a:pt x="688267" y="164495"/>
                    <a:pt x="538286" y="159657"/>
                  </a:cubicBezTo>
                  <a:cubicBezTo>
                    <a:pt x="514096" y="154819"/>
                    <a:pt x="489648" y="151126"/>
                    <a:pt x="465715" y="145143"/>
                  </a:cubicBezTo>
                  <a:cubicBezTo>
                    <a:pt x="450872" y="141432"/>
                    <a:pt x="437471" y="130629"/>
                    <a:pt x="422172" y="130629"/>
                  </a:cubicBezTo>
                  <a:cubicBezTo>
                    <a:pt x="406873" y="130629"/>
                    <a:pt x="393143" y="140305"/>
                    <a:pt x="378629" y="145143"/>
                  </a:cubicBezTo>
                  <a:cubicBezTo>
                    <a:pt x="362585" y="193276"/>
                    <a:pt x="364115" y="173387"/>
                    <a:pt x="364115" y="203200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7660940" y="2700747"/>
            <a:ext cx="3669667" cy="1599242"/>
          </a:xfrm>
          <a:prstGeom prst="wedgeRectCallout">
            <a:avLst>
              <a:gd name="adj1" fmla="val 54913"/>
              <a:gd name="adj2" fmla="val -84499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what’s wrong with you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what happened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43339" y="1783536"/>
            <a:ext cx="3523309" cy="1678629"/>
          </a:xfrm>
          <a:prstGeom prst="wedgeEllipseCallout">
            <a:avLst>
              <a:gd name="adj1" fmla="val 65594"/>
              <a:gd name="adj2" fmla="val 1613"/>
            </a:avLst>
          </a:prstGeom>
          <a:solidFill>
            <a:srgbClr val="E1C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with me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my life feels so hard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6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Add a footer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Add a footer to your presentation</a:t>
            </a:r>
          </a:p>
          <a:p>
            <a:pPr lvl="1"/>
            <a:r>
              <a:rPr lang="en-US" dirty="0"/>
              <a:t>Select INSERT/HEADER AND FOOTER from the main menu</a:t>
            </a:r>
          </a:p>
          <a:p>
            <a:pPr lvl="1"/>
            <a:r>
              <a:rPr lang="en-US" dirty="0"/>
              <a:t>Type in the footer information in the proper field and click on APPLY TO ALL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Ounce of Prevention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" y="893"/>
            <a:ext cx="12465252" cy="763691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26668" y="2888903"/>
            <a:ext cx="4972299" cy="1009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Making Connections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4131" y="1590693"/>
            <a:ext cx="4971486" cy="9925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Exploring the Evidence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87143" y="4252915"/>
            <a:ext cx="4977288" cy="100231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A Trauma-informed Prevention Approach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64074" y="5654677"/>
            <a:ext cx="4977288" cy="100231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</a:rPr>
              <a:t>Questions and Wrap Up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9874" y="283476"/>
            <a:ext cx="5595332" cy="83078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799" b="1" dirty="0">
                <a:latin typeface="Arial" panose="020B0604020202020204" pitchFamily="34" charset="0"/>
                <a:cs typeface="Arial" panose="020B0604020202020204" pitchFamily="34" charset="0"/>
              </a:rPr>
              <a:t>Today’s Roadmap </a:t>
            </a:r>
          </a:p>
        </p:txBody>
      </p:sp>
    </p:spTree>
    <p:extLst>
      <p:ext uri="{BB962C8B-B14F-4D97-AF65-F5344CB8AC3E}">
        <p14:creationId xmlns:p14="http://schemas.microsoft.com/office/powerpoint/2010/main" val="34335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9683"/>
            <a:ext cx="12197292" cy="66803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3" y="6550589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64535" y="2133600"/>
            <a:ext cx="2576995" cy="2627878"/>
            <a:chOff x="1752596" y="3467103"/>
            <a:chExt cx="2160857" cy="2064099"/>
          </a:xfrm>
        </p:grpSpPr>
        <p:sp>
          <p:nvSpPr>
            <p:cNvPr id="10" name="Oval 9"/>
            <p:cNvSpPr/>
            <p:nvPr/>
          </p:nvSpPr>
          <p:spPr>
            <a:xfrm>
              <a:off x="1752596" y="3467103"/>
              <a:ext cx="2160857" cy="2064099"/>
            </a:xfrm>
            <a:prstGeom prst="ellipse">
              <a:avLst/>
            </a:prstGeom>
            <a:solidFill>
              <a:srgbClr val="3184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881995" y="3637783"/>
              <a:ext cx="1902057" cy="1727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Capability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1929" y="2133600"/>
            <a:ext cx="2678795" cy="2627878"/>
            <a:chOff x="4118427" y="2590807"/>
            <a:chExt cx="2040722" cy="2090854"/>
          </a:xfrm>
        </p:grpSpPr>
        <p:sp>
          <p:nvSpPr>
            <p:cNvPr id="20" name="Oval 19"/>
            <p:cNvSpPr/>
            <p:nvPr/>
          </p:nvSpPr>
          <p:spPr>
            <a:xfrm>
              <a:off x="4118427" y="2590807"/>
              <a:ext cx="2040722" cy="2090854"/>
            </a:xfrm>
            <a:prstGeom prst="ellipse">
              <a:avLst/>
            </a:prstGeom>
            <a:solidFill>
              <a:srgbClr val="E36C0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4153284" y="2897005"/>
              <a:ext cx="2005865" cy="147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Attachment &amp; Belonging 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4171438" y="3485988"/>
            <a:ext cx="460491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745968" y="2133600"/>
            <a:ext cx="2705174" cy="2627878"/>
            <a:chOff x="3029589" y="699647"/>
            <a:chExt cx="2170434" cy="1985492"/>
          </a:xfrm>
        </p:grpSpPr>
        <p:sp>
          <p:nvSpPr>
            <p:cNvPr id="24" name="Oval 23"/>
            <p:cNvSpPr/>
            <p:nvPr/>
          </p:nvSpPr>
          <p:spPr>
            <a:xfrm>
              <a:off x="3029589" y="699647"/>
              <a:ext cx="2170434" cy="1985492"/>
            </a:xfrm>
            <a:prstGeom prst="ellipse">
              <a:avLst/>
            </a:prstGeom>
            <a:solidFill>
              <a:srgbClr val="9436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116372" y="990415"/>
              <a:ext cx="2015737" cy="1403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Community, Culture, Spirituality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7291674" y="3447539"/>
            <a:ext cx="45429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Trauma-Informed Adaptations for Prevention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15" y="1617127"/>
            <a:ext cx="5944576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strategies that:</a:t>
            </a:r>
          </a:p>
          <a:p>
            <a:pPr marL="690563" indent="-457200">
              <a:buAutoNum type="arabicPeriod"/>
              <a:tabLst>
                <a:tab pos="690563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individual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through support for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coping skills</a:t>
            </a:r>
          </a:p>
          <a:p>
            <a:pPr marL="690563" indent="-457200">
              <a:buAutoNum type="arabicPeriod"/>
              <a:tabLst>
                <a:tab pos="690563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by building and supporting attachment</a:t>
            </a:r>
          </a:p>
          <a:p>
            <a:pPr marL="690563" indent="-457200">
              <a:buAutoNum type="arabicPeriod"/>
              <a:tabLst>
                <a:tab pos="690563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level by building capacity to increase protective factors</a:t>
            </a:r>
          </a:p>
          <a:p>
            <a:pPr marL="690563" indent="-457200">
              <a:buAutoNum type="arabicPeriod"/>
              <a:tabLst>
                <a:tab pos="690563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the societal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by supporting policies that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stigma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safety.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93" y="2259722"/>
            <a:ext cx="5363921" cy="314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09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474706"/>
            <a:ext cx="10466541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Putting It Into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35" y="1734085"/>
            <a:ext cx="10969943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processes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689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4" y="411442"/>
            <a:ext cx="10466541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Let’s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65" y="1617127"/>
            <a:ext cx="10335892" cy="4525963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Children exposed to opioid misuse in the home may experience trauma, which can have cyclical and intergenerational impacts when not addressed.</a:t>
            </a:r>
          </a:p>
          <a:p>
            <a:pPr lvl="0"/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Trauma-informed approaches, rooted in safety and trust, can further support prevention strategies in the community. </a:t>
            </a:r>
          </a:p>
          <a:p>
            <a:pPr lvl="0"/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Prevention practitioners have an important role to play in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the impact and intergenerational transmission of ACEs, and trauma more generally, by promoting use of a trauma/ACE-informed lens for prevention efforts. </a:t>
            </a:r>
          </a:p>
          <a:p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90926" y="1851647"/>
            <a:ext cx="509658" cy="511261"/>
          </a:xfrm>
          <a:custGeom>
            <a:avLst/>
            <a:gdLst>
              <a:gd name="T0" fmla="*/ 902 w 1639"/>
              <a:gd name="T1" fmla="*/ 410 h 1640"/>
              <a:gd name="T2" fmla="*/ 738 w 1639"/>
              <a:gd name="T3" fmla="*/ 410 h 1640"/>
              <a:gd name="T4" fmla="*/ 738 w 1639"/>
              <a:gd name="T5" fmla="*/ 738 h 1640"/>
              <a:gd name="T6" fmla="*/ 410 w 1639"/>
              <a:gd name="T7" fmla="*/ 738 h 1640"/>
              <a:gd name="T8" fmla="*/ 410 w 1639"/>
              <a:gd name="T9" fmla="*/ 902 h 1640"/>
              <a:gd name="T10" fmla="*/ 738 w 1639"/>
              <a:gd name="T11" fmla="*/ 902 h 1640"/>
              <a:gd name="T12" fmla="*/ 738 w 1639"/>
              <a:gd name="T13" fmla="*/ 1230 h 1640"/>
              <a:gd name="T14" fmla="*/ 902 w 1639"/>
              <a:gd name="T15" fmla="*/ 1230 h 1640"/>
              <a:gd name="T16" fmla="*/ 902 w 1639"/>
              <a:gd name="T17" fmla="*/ 902 h 1640"/>
              <a:gd name="T18" fmla="*/ 1230 w 1639"/>
              <a:gd name="T19" fmla="*/ 902 h 1640"/>
              <a:gd name="T20" fmla="*/ 1230 w 1639"/>
              <a:gd name="T21" fmla="*/ 738 h 1640"/>
              <a:gd name="T22" fmla="*/ 902 w 1639"/>
              <a:gd name="T23" fmla="*/ 738 h 1640"/>
              <a:gd name="T24" fmla="*/ 902 w 1639"/>
              <a:gd name="T25" fmla="*/ 410 h 1640"/>
              <a:gd name="T26" fmla="*/ 820 w 1639"/>
              <a:gd name="T27" fmla="*/ 0 h 1640"/>
              <a:gd name="T28" fmla="*/ 0 w 1639"/>
              <a:gd name="T29" fmla="*/ 820 h 1640"/>
              <a:gd name="T30" fmla="*/ 820 w 1639"/>
              <a:gd name="T31" fmla="*/ 1640 h 1640"/>
              <a:gd name="T32" fmla="*/ 1639 w 1639"/>
              <a:gd name="T33" fmla="*/ 820 h 1640"/>
              <a:gd name="T34" fmla="*/ 820 w 1639"/>
              <a:gd name="T35" fmla="*/ 0 h 1640"/>
              <a:gd name="T36" fmla="*/ 820 w 1639"/>
              <a:gd name="T37" fmla="*/ 1476 h 1640"/>
              <a:gd name="T38" fmla="*/ 164 w 1639"/>
              <a:gd name="T39" fmla="*/ 820 h 1640"/>
              <a:gd name="T40" fmla="*/ 820 w 1639"/>
              <a:gd name="T41" fmla="*/ 164 h 1640"/>
              <a:gd name="T42" fmla="*/ 1476 w 1639"/>
              <a:gd name="T43" fmla="*/ 820 h 1640"/>
              <a:gd name="T44" fmla="*/ 820 w 1639"/>
              <a:gd name="T45" fmla="*/ 147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39" h="1640">
                <a:moveTo>
                  <a:pt x="902" y="410"/>
                </a:moveTo>
                <a:lnTo>
                  <a:pt x="738" y="410"/>
                </a:lnTo>
                <a:lnTo>
                  <a:pt x="738" y="738"/>
                </a:lnTo>
                <a:lnTo>
                  <a:pt x="410" y="738"/>
                </a:lnTo>
                <a:lnTo>
                  <a:pt x="410" y="902"/>
                </a:lnTo>
                <a:lnTo>
                  <a:pt x="738" y="902"/>
                </a:lnTo>
                <a:lnTo>
                  <a:pt x="738" y="1230"/>
                </a:lnTo>
                <a:lnTo>
                  <a:pt x="902" y="1230"/>
                </a:lnTo>
                <a:lnTo>
                  <a:pt x="902" y="902"/>
                </a:lnTo>
                <a:lnTo>
                  <a:pt x="1230" y="902"/>
                </a:lnTo>
                <a:lnTo>
                  <a:pt x="1230" y="738"/>
                </a:lnTo>
                <a:lnTo>
                  <a:pt x="902" y="738"/>
                </a:lnTo>
                <a:lnTo>
                  <a:pt x="902" y="410"/>
                </a:lnTo>
                <a:close/>
                <a:moveTo>
                  <a:pt x="820" y="0"/>
                </a:moveTo>
                <a:cubicBezTo>
                  <a:pt x="368" y="0"/>
                  <a:pt x="0" y="368"/>
                  <a:pt x="0" y="820"/>
                </a:cubicBezTo>
                <a:cubicBezTo>
                  <a:pt x="0" y="1272"/>
                  <a:pt x="368" y="1640"/>
                  <a:pt x="820" y="1640"/>
                </a:cubicBezTo>
                <a:cubicBezTo>
                  <a:pt x="1272" y="1640"/>
                  <a:pt x="1639" y="1272"/>
                  <a:pt x="1639" y="820"/>
                </a:cubicBezTo>
                <a:cubicBezTo>
                  <a:pt x="1639" y="368"/>
                  <a:pt x="1272" y="0"/>
                  <a:pt x="820" y="0"/>
                </a:cubicBezTo>
                <a:close/>
                <a:moveTo>
                  <a:pt x="820" y="1476"/>
                </a:moveTo>
                <a:cubicBezTo>
                  <a:pt x="458" y="1476"/>
                  <a:pt x="164" y="1181"/>
                  <a:pt x="164" y="820"/>
                </a:cubicBezTo>
                <a:cubicBezTo>
                  <a:pt x="164" y="459"/>
                  <a:pt x="458" y="164"/>
                  <a:pt x="820" y="164"/>
                </a:cubicBezTo>
                <a:cubicBezTo>
                  <a:pt x="1181" y="164"/>
                  <a:pt x="1476" y="459"/>
                  <a:pt x="1476" y="820"/>
                </a:cubicBezTo>
                <a:cubicBezTo>
                  <a:pt x="1476" y="1181"/>
                  <a:pt x="1181" y="1476"/>
                  <a:pt x="820" y="1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90926" y="4446446"/>
            <a:ext cx="509658" cy="511261"/>
          </a:xfrm>
          <a:custGeom>
            <a:avLst/>
            <a:gdLst>
              <a:gd name="T0" fmla="*/ 902 w 1639"/>
              <a:gd name="T1" fmla="*/ 410 h 1640"/>
              <a:gd name="T2" fmla="*/ 738 w 1639"/>
              <a:gd name="T3" fmla="*/ 410 h 1640"/>
              <a:gd name="T4" fmla="*/ 738 w 1639"/>
              <a:gd name="T5" fmla="*/ 738 h 1640"/>
              <a:gd name="T6" fmla="*/ 410 w 1639"/>
              <a:gd name="T7" fmla="*/ 738 h 1640"/>
              <a:gd name="T8" fmla="*/ 410 w 1639"/>
              <a:gd name="T9" fmla="*/ 902 h 1640"/>
              <a:gd name="T10" fmla="*/ 738 w 1639"/>
              <a:gd name="T11" fmla="*/ 902 h 1640"/>
              <a:gd name="T12" fmla="*/ 738 w 1639"/>
              <a:gd name="T13" fmla="*/ 1230 h 1640"/>
              <a:gd name="T14" fmla="*/ 902 w 1639"/>
              <a:gd name="T15" fmla="*/ 1230 h 1640"/>
              <a:gd name="T16" fmla="*/ 902 w 1639"/>
              <a:gd name="T17" fmla="*/ 902 h 1640"/>
              <a:gd name="T18" fmla="*/ 1230 w 1639"/>
              <a:gd name="T19" fmla="*/ 902 h 1640"/>
              <a:gd name="T20" fmla="*/ 1230 w 1639"/>
              <a:gd name="T21" fmla="*/ 738 h 1640"/>
              <a:gd name="T22" fmla="*/ 902 w 1639"/>
              <a:gd name="T23" fmla="*/ 738 h 1640"/>
              <a:gd name="T24" fmla="*/ 902 w 1639"/>
              <a:gd name="T25" fmla="*/ 410 h 1640"/>
              <a:gd name="T26" fmla="*/ 820 w 1639"/>
              <a:gd name="T27" fmla="*/ 0 h 1640"/>
              <a:gd name="T28" fmla="*/ 0 w 1639"/>
              <a:gd name="T29" fmla="*/ 820 h 1640"/>
              <a:gd name="T30" fmla="*/ 820 w 1639"/>
              <a:gd name="T31" fmla="*/ 1640 h 1640"/>
              <a:gd name="T32" fmla="*/ 1639 w 1639"/>
              <a:gd name="T33" fmla="*/ 820 h 1640"/>
              <a:gd name="T34" fmla="*/ 820 w 1639"/>
              <a:gd name="T35" fmla="*/ 0 h 1640"/>
              <a:gd name="T36" fmla="*/ 820 w 1639"/>
              <a:gd name="T37" fmla="*/ 1476 h 1640"/>
              <a:gd name="T38" fmla="*/ 164 w 1639"/>
              <a:gd name="T39" fmla="*/ 820 h 1640"/>
              <a:gd name="T40" fmla="*/ 820 w 1639"/>
              <a:gd name="T41" fmla="*/ 164 h 1640"/>
              <a:gd name="T42" fmla="*/ 1476 w 1639"/>
              <a:gd name="T43" fmla="*/ 820 h 1640"/>
              <a:gd name="T44" fmla="*/ 820 w 1639"/>
              <a:gd name="T45" fmla="*/ 147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39" h="1640">
                <a:moveTo>
                  <a:pt x="902" y="410"/>
                </a:moveTo>
                <a:lnTo>
                  <a:pt x="738" y="410"/>
                </a:lnTo>
                <a:lnTo>
                  <a:pt x="738" y="738"/>
                </a:lnTo>
                <a:lnTo>
                  <a:pt x="410" y="738"/>
                </a:lnTo>
                <a:lnTo>
                  <a:pt x="410" y="902"/>
                </a:lnTo>
                <a:lnTo>
                  <a:pt x="738" y="902"/>
                </a:lnTo>
                <a:lnTo>
                  <a:pt x="738" y="1230"/>
                </a:lnTo>
                <a:lnTo>
                  <a:pt x="902" y="1230"/>
                </a:lnTo>
                <a:lnTo>
                  <a:pt x="902" y="902"/>
                </a:lnTo>
                <a:lnTo>
                  <a:pt x="1230" y="902"/>
                </a:lnTo>
                <a:lnTo>
                  <a:pt x="1230" y="738"/>
                </a:lnTo>
                <a:lnTo>
                  <a:pt x="902" y="738"/>
                </a:lnTo>
                <a:lnTo>
                  <a:pt x="902" y="410"/>
                </a:lnTo>
                <a:close/>
                <a:moveTo>
                  <a:pt x="820" y="0"/>
                </a:moveTo>
                <a:cubicBezTo>
                  <a:pt x="368" y="0"/>
                  <a:pt x="0" y="368"/>
                  <a:pt x="0" y="820"/>
                </a:cubicBezTo>
                <a:cubicBezTo>
                  <a:pt x="0" y="1272"/>
                  <a:pt x="368" y="1640"/>
                  <a:pt x="820" y="1640"/>
                </a:cubicBezTo>
                <a:cubicBezTo>
                  <a:pt x="1272" y="1640"/>
                  <a:pt x="1639" y="1272"/>
                  <a:pt x="1639" y="820"/>
                </a:cubicBezTo>
                <a:cubicBezTo>
                  <a:pt x="1639" y="368"/>
                  <a:pt x="1272" y="0"/>
                  <a:pt x="820" y="0"/>
                </a:cubicBezTo>
                <a:close/>
                <a:moveTo>
                  <a:pt x="820" y="1476"/>
                </a:moveTo>
                <a:cubicBezTo>
                  <a:pt x="458" y="1476"/>
                  <a:pt x="164" y="1181"/>
                  <a:pt x="164" y="820"/>
                </a:cubicBezTo>
                <a:cubicBezTo>
                  <a:pt x="164" y="459"/>
                  <a:pt x="458" y="164"/>
                  <a:pt x="820" y="164"/>
                </a:cubicBezTo>
                <a:cubicBezTo>
                  <a:pt x="1181" y="164"/>
                  <a:pt x="1476" y="459"/>
                  <a:pt x="1476" y="820"/>
                </a:cubicBezTo>
                <a:cubicBezTo>
                  <a:pt x="1476" y="1181"/>
                  <a:pt x="1181" y="1476"/>
                  <a:pt x="820" y="1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90926" y="3340775"/>
            <a:ext cx="509658" cy="511261"/>
          </a:xfrm>
          <a:custGeom>
            <a:avLst/>
            <a:gdLst>
              <a:gd name="T0" fmla="*/ 902 w 1639"/>
              <a:gd name="T1" fmla="*/ 410 h 1640"/>
              <a:gd name="T2" fmla="*/ 738 w 1639"/>
              <a:gd name="T3" fmla="*/ 410 h 1640"/>
              <a:gd name="T4" fmla="*/ 738 w 1639"/>
              <a:gd name="T5" fmla="*/ 738 h 1640"/>
              <a:gd name="T6" fmla="*/ 410 w 1639"/>
              <a:gd name="T7" fmla="*/ 738 h 1640"/>
              <a:gd name="T8" fmla="*/ 410 w 1639"/>
              <a:gd name="T9" fmla="*/ 902 h 1640"/>
              <a:gd name="T10" fmla="*/ 738 w 1639"/>
              <a:gd name="T11" fmla="*/ 902 h 1640"/>
              <a:gd name="T12" fmla="*/ 738 w 1639"/>
              <a:gd name="T13" fmla="*/ 1230 h 1640"/>
              <a:gd name="T14" fmla="*/ 902 w 1639"/>
              <a:gd name="T15" fmla="*/ 1230 h 1640"/>
              <a:gd name="T16" fmla="*/ 902 w 1639"/>
              <a:gd name="T17" fmla="*/ 902 h 1640"/>
              <a:gd name="T18" fmla="*/ 1230 w 1639"/>
              <a:gd name="T19" fmla="*/ 902 h 1640"/>
              <a:gd name="T20" fmla="*/ 1230 w 1639"/>
              <a:gd name="T21" fmla="*/ 738 h 1640"/>
              <a:gd name="T22" fmla="*/ 902 w 1639"/>
              <a:gd name="T23" fmla="*/ 738 h 1640"/>
              <a:gd name="T24" fmla="*/ 902 w 1639"/>
              <a:gd name="T25" fmla="*/ 410 h 1640"/>
              <a:gd name="T26" fmla="*/ 820 w 1639"/>
              <a:gd name="T27" fmla="*/ 0 h 1640"/>
              <a:gd name="T28" fmla="*/ 0 w 1639"/>
              <a:gd name="T29" fmla="*/ 820 h 1640"/>
              <a:gd name="T30" fmla="*/ 820 w 1639"/>
              <a:gd name="T31" fmla="*/ 1640 h 1640"/>
              <a:gd name="T32" fmla="*/ 1639 w 1639"/>
              <a:gd name="T33" fmla="*/ 820 h 1640"/>
              <a:gd name="T34" fmla="*/ 820 w 1639"/>
              <a:gd name="T35" fmla="*/ 0 h 1640"/>
              <a:gd name="T36" fmla="*/ 820 w 1639"/>
              <a:gd name="T37" fmla="*/ 1476 h 1640"/>
              <a:gd name="T38" fmla="*/ 164 w 1639"/>
              <a:gd name="T39" fmla="*/ 820 h 1640"/>
              <a:gd name="T40" fmla="*/ 820 w 1639"/>
              <a:gd name="T41" fmla="*/ 164 h 1640"/>
              <a:gd name="T42" fmla="*/ 1476 w 1639"/>
              <a:gd name="T43" fmla="*/ 820 h 1640"/>
              <a:gd name="T44" fmla="*/ 820 w 1639"/>
              <a:gd name="T45" fmla="*/ 147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39" h="1640">
                <a:moveTo>
                  <a:pt x="902" y="410"/>
                </a:moveTo>
                <a:lnTo>
                  <a:pt x="738" y="410"/>
                </a:lnTo>
                <a:lnTo>
                  <a:pt x="738" y="738"/>
                </a:lnTo>
                <a:lnTo>
                  <a:pt x="410" y="738"/>
                </a:lnTo>
                <a:lnTo>
                  <a:pt x="410" y="902"/>
                </a:lnTo>
                <a:lnTo>
                  <a:pt x="738" y="902"/>
                </a:lnTo>
                <a:lnTo>
                  <a:pt x="738" y="1230"/>
                </a:lnTo>
                <a:lnTo>
                  <a:pt x="902" y="1230"/>
                </a:lnTo>
                <a:lnTo>
                  <a:pt x="902" y="902"/>
                </a:lnTo>
                <a:lnTo>
                  <a:pt x="1230" y="902"/>
                </a:lnTo>
                <a:lnTo>
                  <a:pt x="1230" y="738"/>
                </a:lnTo>
                <a:lnTo>
                  <a:pt x="902" y="738"/>
                </a:lnTo>
                <a:lnTo>
                  <a:pt x="902" y="410"/>
                </a:lnTo>
                <a:close/>
                <a:moveTo>
                  <a:pt x="820" y="0"/>
                </a:moveTo>
                <a:cubicBezTo>
                  <a:pt x="368" y="0"/>
                  <a:pt x="0" y="368"/>
                  <a:pt x="0" y="820"/>
                </a:cubicBezTo>
                <a:cubicBezTo>
                  <a:pt x="0" y="1272"/>
                  <a:pt x="368" y="1640"/>
                  <a:pt x="820" y="1640"/>
                </a:cubicBezTo>
                <a:cubicBezTo>
                  <a:pt x="1272" y="1640"/>
                  <a:pt x="1639" y="1272"/>
                  <a:pt x="1639" y="820"/>
                </a:cubicBezTo>
                <a:cubicBezTo>
                  <a:pt x="1639" y="368"/>
                  <a:pt x="1272" y="0"/>
                  <a:pt x="820" y="0"/>
                </a:cubicBezTo>
                <a:close/>
                <a:moveTo>
                  <a:pt x="820" y="1476"/>
                </a:moveTo>
                <a:cubicBezTo>
                  <a:pt x="458" y="1476"/>
                  <a:pt x="164" y="1181"/>
                  <a:pt x="164" y="820"/>
                </a:cubicBezTo>
                <a:cubicBezTo>
                  <a:pt x="164" y="459"/>
                  <a:pt x="458" y="164"/>
                  <a:pt x="820" y="164"/>
                </a:cubicBezTo>
                <a:cubicBezTo>
                  <a:pt x="1181" y="164"/>
                  <a:pt x="1476" y="459"/>
                  <a:pt x="1476" y="820"/>
                </a:cubicBezTo>
                <a:cubicBezTo>
                  <a:pt x="1476" y="1181"/>
                  <a:pt x="1181" y="1476"/>
                  <a:pt x="820" y="1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936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88825" cy="6940591"/>
          </a:xfrm>
          <a:prstGeom prst="rect">
            <a:avLst/>
          </a:prstGeom>
          <a:solidFill>
            <a:srgbClr val="2346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29479" y="3032258"/>
            <a:ext cx="6820539" cy="8760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kern="1200" cap="all" dirty="0" smtClean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Questions?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8" name="Picture 67" descr="File:Question mark 1.sv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6586" r="3554" b="5882"/>
          <a:stretch/>
        </p:blipFill>
        <p:spPr bwMode="auto">
          <a:xfrm>
            <a:off x="6804046" y="1412895"/>
            <a:ext cx="3467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73" y="-119683"/>
            <a:ext cx="12197292" cy="66803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3" y="6550589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25</a:t>
            </a: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3183176" y="151864"/>
            <a:ext cx="10972800" cy="1170432"/>
          </a:xfrm>
        </p:spPr>
        <p:txBody>
          <a:bodyPr/>
          <a:lstStyle/>
          <a:p>
            <a:r>
              <a:rPr lang="en-US" sz="3800" dirty="0" smtClean="0"/>
              <a:t>Resources</a:t>
            </a:r>
            <a:endParaRPr lang="en-US" sz="3800" dirty="0"/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66" y="1202403"/>
            <a:ext cx="3601543" cy="4642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770" r="1053" b="1185"/>
          <a:stretch/>
        </p:blipFill>
        <p:spPr>
          <a:xfrm>
            <a:off x="4048682" y="1699658"/>
            <a:ext cx="3478697" cy="449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072" y="3118680"/>
            <a:ext cx="5158394" cy="1658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8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73" y="-119683"/>
            <a:ext cx="12197292" cy="66803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3" y="6550589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26</a:t>
            </a: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64535" y="2133600"/>
            <a:ext cx="2576995" cy="2627878"/>
          </a:xfrm>
          <a:prstGeom prst="ellipse">
            <a:avLst/>
          </a:prstGeom>
          <a:solidFill>
            <a:srgbClr val="3184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648" y="423490"/>
            <a:ext cx="10972800" cy="1170432"/>
          </a:xfrm>
        </p:spPr>
        <p:txBody>
          <a:bodyPr/>
          <a:lstStyle/>
          <a:p>
            <a:r>
              <a:rPr lang="en-US" sz="3800" dirty="0" smtClean="0"/>
              <a:t>Resources </a:t>
            </a:r>
            <a:r>
              <a:rPr lang="en-US" sz="3800" dirty="0"/>
              <a:t>for </a:t>
            </a:r>
            <a:r>
              <a:rPr lang="en-US" sz="3800" dirty="0" smtClean="0"/>
              <a:t>Native Communities</a:t>
            </a:r>
            <a:endParaRPr lang="en-US" sz="3800" dirty="0"/>
          </a:p>
        </p:txBody>
      </p:sp>
      <p:pic>
        <p:nvPicPr>
          <p:cNvPr id="19" name="Picture 18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2229" r="2913" b="1375"/>
          <a:stretch/>
        </p:blipFill>
        <p:spPr>
          <a:xfrm>
            <a:off x="1348641" y="1837138"/>
            <a:ext cx="3366325" cy="412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68" y="2461936"/>
            <a:ext cx="5926357" cy="2425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4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673" y="6550589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27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Resources</a:t>
            </a:r>
            <a:endParaRPr lang="en-US" sz="3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12648" y="1647347"/>
            <a:ext cx="9948990" cy="2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Archived Webinar: Trauma &amp; Adverse Childhood Experiences: Implications for Preventing Substance Misuse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Archived Webinar: A Critical Look at Intergenerational Trauma and Substance Misuse: Implications for Prevention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12647" y="4338754"/>
            <a:ext cx="8280981" cy="215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80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hlinkClick r:id="rId6"/>
              </a:rPr>
              <a:t>Handout: The Role of Adverse Childhood Experiences in Substance Abuse and Related Behavioral Health Problems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0" name="Freeform 35"/>
          <p:cNvSpPr>
            <a:spLocks noEditPoints="1"/>
          </p:cNvSpPr>
          <p:nvPr/>
        </p:nvSpPr>
        <p:spPr bwMode="auto">
          <a:xfrm>
            <a:off x="9154474" y="5118550"/>
            <a:ext cx="1263787" cy="1034893"/>
          </a:xfrm>
          <a:custGeom>
            <a:avLst/>
            <a:gdLst>
              <a:gd name="T0" fmla="*/ 2370 w 2607"/>
              <a:gd name="T1" fmla="*/ 0 h 2133"/>
              <a:gd name="T2" fmla="*/ 237 w 2607"/>
              <a:gd name="T3" fmla="*/ 0 h 2133"/>
              <a:gd name="T4" fmla="*/ 0 w 2607"/>
              <a:gd name="T5" fmla="*/ 237 h 2133"/>
              <a:gd name="T6" fmla="*/ 0 w 2607"/>
              <a:gd name="T7" fmla="*/ 1659 h 2133"/>
              <a:gd name="T8" fmla="*/ 237 w 2607"/>
              <a:gd name="T9" fmla="*/ 1896 h 2133"/>
              <a:gd name="T10" fmla="*/ 830 w 2607"/>
              <a:gd name="T11" fmla="*/ 1896 h 2133"/>
              <a:gd name="T12" fmla="*/ 830 w 2607"/>
              <a:gd name="T13" fmla="*/ 2133 h 2133"/>
              <a:gd name="T14" fmla="*/ 1778 w 2607"/>
              <a:gd name="T15" fmla="*/ 2133 h 2133"/>
              <a:gd name="T16" fmla="*/ 1778 w 2607"/>
              <a:gd name="T17" fmla="*/ 1896 h 2133"/>
              <a:gd name="T18" fmla="*/ 2370 w 2607"/>
              <a:gd name="T19" fmla="*/ 1896 h 2133"/>
              <a:gd name="T20" fmla="*/ 2606 w 2607"/>
              <a:gd name="T21" fmla="*/ 1659 h 2133"/>
              <a:gd name="T22" fmla="*/ 2607 w 2607"/>
              <a:gd name="T23" fmla="*/ 237 h 2133"/>
              <a:gd name="T24" fmla="*/ 2370 w 2607"/>
              <a:gd name="T25" fmla="*/ 0 h 2133"/>
              <a:gd name="T26" fmla="*/ 2370 w 2607"/>
              <a:gd name="T27" fmla="*/ 1659 h 2133"/>
              <a:gd name="T28" fmla="*/ 237 w 2607"/>
              <a:gd name="T29" fmla="*/ 1659 h 2133"/>
              <a:gd name="T30" fmla="*/ 237 w 2607"/>
              <a:gd name="T31" fmla="*/ 237 h 2133"/>
              <a:gd name="T32" fmla="*/ 2370 w 2607"/>
              <a:gd name="T33" fmla="*/ 237 h 2133"/>
              <a:gd name="T34" fmla="*/ 2370 w 2607"/>
              <a:gd name="T35" fmla="*/ 1659 h 2133"/>
              <a:gd name="T36" fmla="*/ 2133 w 2607"/>
              <a:gd name="T37" fmla="*/ 593 h 2133"/>
              <a:gd name="T38" fmla="*/ 830 w 2607"/>
              <a:gd name="T39" fmla="*/ 593 h 2133"/>
              <a:gd name="T40" fmla="*/ 830 w 2607"/>
              <a:gd name="T41" fmla="*/ 830 h 2133"/>
              <a:gd name="T42" fmla="*/ 2133 w 2607"/>
              <a:gd name="T43" fmla="*/ 830 h 2133"/>
              <a:gd name="T44" fmla="*/ 2133 w 2607"/>
              <a:gd name="T45" fmla="*/ 593 h 2133"/>
              <a:gd name="T46" fmla="*/ 2133 w 2607"/>
              <a:gd name="T47" fmla="*/ 1067 h 2133"/>
              <a:gd name="T48" fmla="*/ 830 w 2607"/>
              <a:gd name="T49" fmla="*/ 1067 h 2133"/>
              <a:gd name="T50" fmla="*/ 830 w 2607"/>
              <a:gd name="T51" fmla="*/ 1304 h 2133"/>
              <a:gd name="T52" fmla="*/ 2133 w 2607"/>
              <a:gd name="T53" fmla="*/ 1304 h 2133"/>
              <a:gd name="T54" fmla="*/ 2133 w 2607"/>
              <a:gd name="T55" fmla="*/ 1067 h 2133"/>
              <a:gd name="T56" fmla="*/ 711 w 2607"/>
              <a:gd name="T57" fmla="*/ 593 h 2133"/>
              <a:gd name="T58" fmla="*/ 474 w 2607"/>
              <a:gd name="T59" fmla="*/ 593 h 2133"/>
              <a:gd name="T60" fmla="*/ 474 w 2607"/>
              <a:gd name="T61" fmla="*/ 830 h 2133"/>
              <a:gd name="T62" fmla="*/ 711 w 2607"/>
              <a:gd name="T63" fmla="*/ 830 h 2133"/>
              <a:gd name="T64" fmla="*/ 711 w 2607"/>
              <a:gd name="T65" fmla="*/ 593 h 2133"/>
              <a:gd name="T66" fmla="*/ 711 w 2607"/>
              <a:gd name="T67" fmla="*/ 1067 h 2133"/>
              <a:gd name="T68" fmla="*/ 474 w 2607"/>
              <a:gd name="T69" fmla="*/ 1067 h 2133"/>
              <a:gd name="T70" fmla="*/ 474 w 2607"/>
              <a:gd name="T71" fmla="*/ 1304 h 2133"/>
              <a:gd name="T72" fmla="*/ 711 w 2607"/>
              <a:gd name="T73" fmla="*/ 1304 h 2133"/>
              <a:gd name="T74" fmla="*/ 711 w 2607"/>
              <a:gd name="T75" fmla="*/ 1067 h 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07" h="2133">
                <a:moveTo>
                  <a:pt x="2370" y="0"/>
                </a:moveTo>
                <a:lnTo>
                  <a:pt x="237" y="0"/>
                </a:lnTo>
                <a:cubicBezTo>
                  <a:pt x="107" y="0"/>
                  <a:pt x="0" y="106"/>
                  <a:pt x="0" y="237"/>
                </a:cubicBezTo>
                <a:lnTo>
                  <a:pt x="0" y="1659"/>
                </a:lnTo>
                <a:cubicBezTo>
                  <a:pt x="0" y="1790"/>
                  <a:pt x="107" y="1896"/>
                  <a:pt x="237" y="1896"/>
                </a:cubicBezTo>
                <a:lnTo>
                  <a:pt x="830" y="1896"/>
                </a:lnTo>
                <a:lnTo>
                  <a:pt x="830" y="2133"/>
                </a:lnTo>
                <a:lnTo>
                  <a:pt x="1778" y="2133"/>
                </a:lnTo>
                <a:lnTo>
                  <a:pt x="1778" y="1896"/>
                </a:lnTo>
                <a:lnTo>
                  <a:pt x="2370" y="1896"/>
                </a:lnTo>
                <a:cubicBezTo>
                  <a:pt x="2501" y="1896"/>
                  <a:pt x="2606" y="1790"/>
                  <a:pt x="2606" y="1659"/>
                </a:cubicBezTo>
                <a:lnTo>
                  <a:pt x="2607" y="237"/>
                </a:lnTo>
                <a:cubicBezTo>
                  <a:pt x="2607" y="106"/>
                  <a:pt x="2501" y="0"/>
                  <a:pt x="2370" y="0"/>
                </a:cubicBezTo>
                <a:close/>
                <a:moveTo>
                  <a:pt x="2370" y="1659"/>
                </a:moveTo>
                <a:lnTo>
                  <a:pt x="237" y="1659"/>
                </a:lnTo>
                <a:lnTo>
                  <a:pt x="237" y="237"/>
                </a:lnTo>
                <a:lnTo>
                  <a:pt x="2370" y="237"/>
                </a:lnTo>
                <a:lnTo>
                  <a:pt x="2370" y="1659"/>
                </a:lnTo>
                <a:close/>
                <a:moveTo>
                  <a:pt x="2133" y="593"/>
                </a:moveTo>
                <a:lnTo>
                  <a:pt x="830" y="593"/>
                </a:lnTo>
                <a:lnTo>
                  <a:pt x="830" y="830"/>
                </a:lnTo>
                <a:lnTo>
                  <a:pt x="2133" y="830"/>
                </a:lnTo>
                <a:lnTo>
                  <a:pt x="2133" y="593"/>
                </a:lnTo>
                <a:close/>
                <a:moveTo>
                  <a:pt x="2133" y="1067"/>
                </a:moveTo>
                <a:lnTo>
                  <a:pt x="830" y="1067"/>
                </a:lnTo>
                <a:lnTo>
                  <a:pt x="830" y="1304"/>
                </a:lnTo>
                <a:lnTo>
                  <a:pt x="2133" y="1304"/>
                </a:lnTo>
                <a:lnTo>
                  <a:pt x="2133" y="1067"/>
                </a:lnTo>
                <a:close/>
                <a:moveTo>
                  <a:pt x="711" y="593"/>
                </a:moveTo>
                <a:lnTo>
                  <a:pt x="474" y="593"/>
                </a:lnTo>
                <a:lnTo>
                  <a:pt x="474" y="830"/>
                </a:lnTo>
                <a:lnTo>
                  <a:pt x="711" y="830"/>
                </a:lnTo>
                <a:lnTo>
                  <a:pt x="711" y="593"/>
                </a:lnTo>
                <a:close/>
                <a:moveTo>
                  <a:pt x="711" y="1067"/>
                </a:moveTo>
                <a:lnTo>
                  <a:pt x="474" y="1067"/>
                </a:lnTo>
                <a:lnTo>
                  <a:pt x="474" y="1304"/>
                </a:lnTo>
                <a:lnTo>
                  <a:pt x="711" y="1304"/>
                </a:lnTo>
                <a:lnTo>
                  <a:pt x="711" y="1067"/>
                </a:lnTo>
                <a:close/>
              </a:path>
            </a:pathLst>
          </a:custGeom>
          <a:solidFill>
            <a:srgbClr val="3AB6D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575"/>
          <p:cNvSpPr>
            <a:spLocks noEditPoints="1"/>
          </p:cNvSpPr>
          <p:nvPr/>
        </p:nvSpPr>
        <p:spPr bwMode="auto">
          <a:xfrm>
            <a:off x="10782254" y="5167198"/>
            <a:ext cx="813380" cy="937596"/>
          </a:xfrm>
          <a:custGeom>
            <a:avLst/>
            <a:gdLst>
              <a:gd name="T0" fmla="*/ 3 w 28"/>
              <a:gd name="T1" fmla="*/ 31 h 35"/>
              <a:gd name="T2" fmla="*/ 3 w 28"/>
              <a:gd name="T3" fmla="*/ 4 h 35"/>
              <a:gd name="T4" fmla="*/ 16 w 28"/>
              <a:gd name="T5" fmla="*/ 4 h 35"/>
              <a:gd name="T6" fmla="*/ 16 w 28"/>
              <a:gd name="T7" fmla="*/ 12 h 35"/>
              <a:gd name="T8" fmla="*/ 25 w 28"/>
              <a:gd name="T9" fmla="*/ 12 h 35"/>
              <a:gd name="T10" fmla="*/ 25 w 28"/>
              <a:gd name="T11" fmla="*/ 31 h 35"/>
              <a:gd name="T12" fmla="*/ 3 w 28"/>
              <a:gd name="T13" fmla="*/ 31 h 35"/>
              <a:gd name="T14" fmla="*/ 19 w 28"/>
              <a:gd name="T15" fmla="*/ 5 h 35"/>
              <a:gd name="T16" fmla="*/ 23 w 28"/>
              <a:gd name="T17" fmla="*/ 9 h 35"/>
              <a:gd name="T18" fmla="*/ 19 w 28"/>
              <a:gd name="T19" fmla="*/ 9 h 35"/>
              <a:gd name="T20" fmla="*/ 19 w 28"/>
              <a:gd name="T21" fmla="*/ 5 h 35"/>
              <a:gd name="T22" fmla="*/ 19 w 28"/>
              <a:gd name="T23" fmla="*/ 0 h 35"/>
              <a:gd name="T24" fmla="*/ 0 w 28"/>
              <a:gd name="T25" fmla="*/ 0 h 35"/>
              <a:gd name="T26" fmla="*/ 0 w 28"/>
              <a:gd name="T27" fmla="*/ 35 h 35"/>
              <a:gd name="T28" fmla="*/ 28 w 28"/>
              <a:gd name="T29" fmla="*/ 35 h 35"/>
              <a:gd name="T30" fmla="*/ 28 w 28"/>
              <a:gd name="T31" fmla="*/ 9 h 35"/>
              <a:gd name="T32" fmla="*/ 19 w 28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35">
                <a:moveTo>
                  <a:pt x="3" y="31"/>
                </a:moveTo>
                <a:lnTo>
                  <a:pt x="3" y="4"/>
                </a:lnTo>
                <a:lnTo>
                  <a:pt x="16" y="4"/>
                </a:lnTo>
                <a:lnTo>
                  <a:pt x="16" y="12"/>
                </a:lnTo>
                <a:lnTo>
                  <a:pt x="25" y="12"/>
                </a:lnTo>
                <a:lnTo>
                  <a:pt x="25" y="31"/>
                </a:lnTo>
                <a:lnTo>
                  <a:pt x="3" y="31"/>
                </a:lnTo>
                <a:close/>
                <a:moveTo>
                  <a:pt x="19" y="5"/>
                </a:moveTo>
                <a:lnTo>
                  <a:pt x="23" y="9"/>
                </a:lnTo>
                <a:lnTo>
                  <a:pt x="19" y="9"/>
                </a:lnTo>
                <a:lnTo>
                  <a:pt x="19" y="5"/>
                </a:lnTo>
                <a:close/>
                <a:moveTo>
                  <a:pt x="19" y="0"/>
                </a:moveTo>
                <a:lnTo>
                  <a:pt x="0" y="0"/>
                </a:lnTo>
                <a:lnTo>
                  <a:pt x="0" y="35"/>
                </a:lnTo>
                <a:lnTo>
                  <a:pt x="28" y="35"/>
                </a:lnTo>
                <a:lnTo>
                  <a:pt x="28" y="9"/>
                </a:lnTo>
                <a:lnTo>
                  <a:pt x="19" y="0"/>
                </a:lnTo>
                <a:close/>
              </a:path>
            </a:pathLst>
          </a:custGeom>
          <a:solidFill>
            <a:srgbClr val="3AB6DF"/>
          </a:solidFill>
          <a:ln>
            <a:noFill/>
          </a:ln>
          <a:extLst/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endParaRPr lang="bg-BG" sz="156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8324" y="3886200"/>
            <a:ext cx="8532178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2221" y="-35713"/>
            <a:ext cx="12197292" cy="6532877"/>
          </a:xfrm>
          <a:prstGeom prst="rect">
            <a:avLst/>
          </a:prstGeom>
          <a:solidFill>
            <a:srgbClr val="234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57143"/>
            <a:ext cx="110066" cy="2065868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2829" y="2036041"/>
            <a:ext cx="907274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THANK YOU!</a:t>
            </a:r>
            <a: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br>
              <a:rPr lang="en-US" sz="5000" dirty="0" smtClean="0">
                <a:solidFill>
                  <a:srgbClr val="B2B3B2"/>
                </a:solidFill>
                <a:latin typeface="Arial"/>
                <a:cs typeface="Arial"/>
              </a:rPr>
            </a:br>
            <a:endParaRPr lang="en-US" sz="5000" dirty="0" smtClean="0">
              <a:solidFill>
                <a:srgbClr val="B2B3B2"/>
              </a:solidFill>
              <a:latin typeface="Arial"/>
              <a:cs typeface="Arial"/>
            </a:endParaRPr>
          </a:p>
        </p:txBody>
      </p:sp>
      <p:pic>
        <p:nvPicPr>
          <p:cNvPr id="15" name="Picture 14" descr="Prevention_Solutions_symbol_white_outlines.emf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7" y="4923011"/>
            <a:ext cx="2118622" cy="2153932"/>
          </a:xfrm>
          <a:prstGeom prst="rect">
            <a:avLst/>
          </a:prstGeom>
        </p:spPr>
      </p:pic>
      <p:pic>
        <p:nvPicPr>
          <p:cNvPr id="17" name="Picture 16" descr="Prevention_Solutions_symbol_white_outlines.emf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783" y="-1409588"/>
            <a:ext cx="2118622" cy="21539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5616" y="6560678"/>
            <a:ext cx="110622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rgbClr val="777777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777777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777777"/>
                </a:solidFill>
                <a:latin typeface="Arial"/>
                <a:cs typeface="Arial"/>
              </a:rPr>
              <a:t>EDC 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TITLE OF POWERPOINT PRESENTATION HERE	</a:t>
            </a:r>
            <a:fld id="{12E6BE72-46E5-224B-B576-253A8D5EF906}" type="slidenum">
              <a:rPr lang="en-US" sz="1100" kern="1100" spc="100" smtClean="0">
                <a:solidFill>
                  <a:srgbClr val="23466B"/>
                </a:solidFill>
                <a:latin typeface="Arial"/>
                <a:cs typeface="Arial"/>
              </a:rPr>
              <a:pPr>
                <a:tabLst>
                  <a:tab pos="10574338" algn="l"/>
                </a:tabLst>
              </a:pPr>
              <a:t>28</a:t>
            </a:fld>
            <a:endParaRPr lang="en-US" sz="1100" kern="1100" spc="100" dirty="0" smtClean="0">
              <a:solidFill>
                <a:srgbClr val="23466B"/>
              </a:solidFill>
              <a:latin typeface="Arial"/>
              <a:cs typeface="Arial"/>
            </a:endParaRPr>
          </a:p>
        </p:txBody>
      </p:sp>
      <p:pic>
        <p:nvPicPr>
          <p:cNvPr id="26" name="Picture 25" descr="Prevention_Solutions_Horizontal_cymk white text outlined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90" y="410201"/>
            <a:ext cx="3626449" cy="69106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785629" y="3448089"/>
            <a:ext cx="3738389" cy="1902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 Narrow Bold"/>
              </a:defRPr>
            </a:lvl1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Gisela Rots</a:t>
            </a: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en-US" sz="2400" b="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grots@edc.org</a:t>
            </a:r>
            <a:endParaRPr lang="en-US" sz="2400" b="0" u="sng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endParaRPr lang="en-US" sz="24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0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6171" y="3484519"/>
            <a:ext cx="2998381" cy="1902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 Narrow Bold"/>
              </a:defRPr>
            </a:lvl1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Marie Cox</a:t>
            </a: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en-US" sz="2400" b="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mariecox@ou.edu</a:t>
            </a:r>
          </a:p>
          <a:p>
            <a:pPr algn="ctr"/>
            <a:endParaRPr lang="en-US" sz="24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0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43902" y="3480556"/>
            <a:ext cx="3738389" cy="1902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 Narrow Bold"/>
              </a:defRPr>
            </a:lvl1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Jess Goldberg</a:t>
            </a:r>
          </a:p>
          <a:p>
            <a:pPr algn="ctr"/>
            <a:r>
              <a:rPr lang="en-US" sz="2400" b="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jgoldberg@edc.org  </a:t>
            </a:r>
            <a:endParaRPr lang="en-US" sz="2000" b="0" u="sng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000" b="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73" y="-19638"/>
            <a:ext cx="12197292" cy="66803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3" y="6550589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648" y="423490"/>
            <a:ext cx="10972800" cy="1170432"/>
          </a:xfrm>
        </p:spPr>
        <p:txBody>
          <a:bodyPr/>
          <a:lstStyle/>
          <a:p>
            <a:r>
              <a:rPr lang="en-US" sz="3800" dirty="0" smtClean="0"/>
              <a:t>References</a:t>
            </a:r>
            <a:endParaRPr lang="en-US" sz="3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01048" y="1535259"/>
            <a:ext cx="11215558" cy="4800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Brave Heart, M. Y. H.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Historical Trauma and Unresolved Grief: Implications for Clinical Research and Practice with Indigenous Peoples of the Americas.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(PDF document). Retrieved from https://www.ihs.gov/telebehavioral/includes/themes/newihstheme/display_objects/documents/slides/historicaltrauma/historicaltraumaintro_011113.pdf</a:t>
            </a:r>
            <a:endParaRPr lang="en-US" sz="12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Toxic Stress. (2017). Retrieved from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/>
              </a:rPr>
              <a:t>https://developingchild.harvard.edu/science/key-concepts/toxic-stress/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American Psychiatric Association. (2003). Diagnostic and Statistical Manual of Mental Disorders. 5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ed. Arlington, VA: American Psychiatric Publishing, Inc.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van der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Kolk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B.A.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n.d.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 Developmental trauma disorder: Towards a rational diagnosis for children with complex trauma histories. Retrieved from http://www.traumacenter.org/products/pdf_files/preprint_dev_trauma_disorder.pdf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Anda, R. F., Dong, M., Brown, D. W.,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Felitti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V. J., Giles, W. H., Perry, G. S., Valerie, E. J., &amp;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Dube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S. R. (2009). The relationship of adverse childhood experiences to a history of premature death of family members.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BMC Public Health, 9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(106).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10.1186/1471-2458-9-106.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Centers for Disease Control and Prevention. (2016). Adverse Childhood Experiences (ACEs). Retrieved from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/>
              </a:rPr>
              <a:t>https://www.cdc.gov/violenceprevention/acestudy/index.html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lvl="1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Teicher, M. H. (2016). The effects of childhood maltreatment on brain structure, function and connectivity.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Nature Reviews Neuroscience,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 652–666. doi:10.1038/nrn.2016.111 </a:t>
            </a:r>
          </a:p>
          <a:p>
            <a:pPr marL="0" lvl="1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Institute of Medicine. 2000. From Neurons to Neighborhoods: The Science of Early Childhood Development. Washington, DC: The National Academies Press.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/>
              </a:rPr>
              <a:t>https://doi.org/10.17226/9824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lvl="1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Ehlers, C. L.,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Gizer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I. R., Gilder, D. A.,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Ellingson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J. M., &amp; Yehuda, R. (2013) Measuring historical trauma in an American Indian Community Sample: Contributions of substance dependence, affective disorder, conduct disorder and PTSD.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7"/>
              </a:rPr>
              <a:t>https://www.ncbi.nlm.nih.gov/entrez/eutils/elink.fcgi?dbfrom=pubmed&amp;retmode=ref&amp;cmd=prlinks&amp;id=23791028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lvl="1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Segal, B. (1995). Prevention and culture: A theoretical perspective.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Journal of Drugs and Society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8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(3-4), 139-147. 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11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Teicher, M. H. (2017).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8"/>
              </a:rPr>
              <a:t>https://drteicher.wordpress.com/2017/11/15/royal-society-of-medicine-london-psychiatry-in-dialogue-with-society-distinguished-lecture-november-14-2017/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Perry, B. D. (1999).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Splintered Reflections: Images of the Body in Trauma.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J. Goodwin and R.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Attias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(Eds.),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Memories of fear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New York, NY: Basic Books.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13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Felitti, V.J., Anda, R.F.,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Nordenberg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D., Williamson, D.F., Spitz, A.M., Edwards, V., Koss, M.P. &amp; Marks, J.S. (1998). Relationship of childhood abuse and household dysfunction to many of the leading causes of death in adults: The adverse childhood experiences (ACE) study. 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American Journal of Preventative Medicine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14(4); 245-258. Rights: Elsevier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endParaRPr lang="en-US" sz="120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Clucas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A., &amp; Clark, V. (1992). Module II 7: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Drug and alcohol problems in special populations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In M. A.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Naegle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(Ed.),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Substance Abuse Education in Nursing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531-547. New York, NY: National League for Nursing.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15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Substance Abuse and Mental Health Services Administration. (2014)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Improving cultural competence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Treatment Improvement Protocol (TIP) Series No. 59. HHS Publication No. (SMA) 14-4849. Rockville, MD: Substance Abuse and Mental Health Services Administration. 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16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Brook, J., Akin, B., Lloyd, M.,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Bhattarai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J.,&amp;  McDonald, T. (2016). The Use of Prospective Versus Retrospective Pretests with Child-Welfare Involved Families.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Journal of Child and Family Studies, 25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2740-2752.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Schaefer, C., Swenson, C.,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Tuerk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E., &amp;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Henggeler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S. (2013). Comprehensive treatment for co-occurring child maltreatment and parental substance abuse: Outcomes from a 24-month pilot study of the MST-Building Stronger Families program.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Child Abuse &amp; Neglect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596-607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18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Reeves, A.,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Wyncoop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Simmons, K., Porter, L. (2014) 2009-2011 BRFSS Analysis of Population Attributable Risk for Behavioral Health, Comprehensive Health Education Foundation.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19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(2014). The body keeps the score: Mind, brain and body in the transformation of trauma. Penguin UK. (p. 38)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SAMHSAs National Center for Trauma-Informed Care &amp; Alternatives to Seclusion and Restraint. Trauma-Informed Approach 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Trauma-Specific Interventions.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’https://www.samhsa.gov/nctic/trauma-interventions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Rudd, R. A., Seth, P., David, F., &amp; Scholl, L. (2016). Increases in drug and opioid-involved deaths – United States, 2010-2015.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MMWR, 65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(5051), 1445-1452.</a:t>
            </a:r>
          </a:p>
          <a:p>
            <a:pPr marL="0" lvl="0" indent="0">
              <a:buNone/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Levenson, M. (October, 2015). Concern mounts on opioid crisis’ toll on children.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Globe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Retrieved from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http://www.bostonglobe.com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inform 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29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4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187" y="1782340"/>
            <a:ext cx="71538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the Evidence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100000" l="9297" r="100000">
                        <a14:foregroundMark x1="16328" y1="76330" x2="79531" y2="72888"/>
                        <a14:foregroundMark x1="12734" y1="66632" x2="11406" y2="11679"/>
                        <a14:foregroundMark x1="13984" y1="10845" x2="86328" y2="13139"/>
                        <a14:foregroundMark x1="87891" y1="66632" x2="87422" y2="15433"/>
                        <a14:foregroundMark x1="12266" y1="76017" x2="90000" y2="74035"/>
                        <a14:foregroundMark x1="11250" y1="75808" x2="9297" y2="61210"/>
                        <a14:foregroundMark x1="13125" y1="68613" x2="86797" y2="72367"/>
                        <a14:foregroundMark x1="17656" y1="23045" x2="75078" y2="29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06" y="1895603"/>
            <a:ext cx="4274418" cy="320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347" y="520550"/>
            <a:ext cx="90727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466B"/>
                </a:solidFill>
                <a:latin typeface="Arial"/>
                <a:cs typeface="Arial"/>
              </a:rPr>
              <a:t>Understanding Brain Function</a:t>
            </a:r>
            <a:endParaRPr lang="en-US" sz="4400" dirty="0" smtClean="0">
              <a:solidFill>
                <a:srgbClr val="B2B3B2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45067" y="1464733"/>
            <a:ext cx="6900333" cy="0"/>
          </a:xfrm>
          <a:prstGeom prst="line">
            <a:avLst/>
          </a:prstGeom>
          <a:ln w="6350">
            <a:solidFill>
              <a:srgbClr val="3AB6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	</a:t>
            </a:r>
            <a:fld id="{12E6BE72-46E5-224B-B576-253A8D5EF906}" type="slidenum">
              <a:rPr lang="en-US" sz="1100" kern="1100" spc="100" smtClean="0">
                <a:solidFill>
                  <a:srgbClr val="23466B"/>
                </a:solidFill>
                <a:latin typeface="Arial"/>
                <a:cs typeface="Arial"/>
              </a:rPr>
              <a:pPr>
                <a:tabLst>
                  <a:tab pos="10574338" algn="l"/>
                </a:tabLst>
              </a:pPr>
              <a:t>4</a:t>
            </a:fld>
            <a:endParaRPr lang="en-US" sz="1100" kern="1100" spc="100" dirty="0" smtClean="0">
              <a:solidFill>
                <a:srgbClr val="23466B"/>
              </a:solidFill>
              <a:latin typeface="Arial"/>
              <a:cs typeface="Arial"/>
            </a:endParaRPr>
          </a:p>
        </p:txBody>
      </p:sp>
      <p:pic>
        <p:nvPicPr>
          <p:cNvPr id="12" name="Picture 11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1861706"/>
            <a:ext cx="5703515" cy="4065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1" y="1861706"/>
            <a:ext cx="5523695" cy="40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8467" y="13900"/>
            <a:ext cx="12197292" cy="653287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49860" y="4305016"/>
            <a:ext cx="3606170" cy="1578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Family/Caregiver Substance Use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4693" y="973030"/>
            <a:ext cx="3706532" cy="1384300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 Stress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9342" y="2403310"/>
            <a:ext cx="2425700" cy="226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 Misuse and Disorders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41958" y="2851240"/>
            <a:ext cx="2552700" cy="145377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 and Protective Factors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56030" y="4376362"/>
            <a:ext cx="598268" cy="494068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88907" y="3585979"/>
            <a:ext cx="750495" cy="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047956" y="2164263"/>
            <a:ext cx="598268" cy="68286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52945" y="2505694"/>
            <a:ext cx="0" cy="165067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ACEs and Related Problems</a:t>
            </a:r>
            <a:endParaRPr lang="en-US" cap="none" dirty="0"/>
          </a:p>
        </p:txBody>
      </p:sp>
      <p:sp>
        <p:nvSpPr>
          <p:cNvPr id="4" name="Rectangle 3"/>
          <p:cNvSpPr/>
          <p:nvPr/>
        </p:nvSpPr>
        <p:spPr>
          <a:xfrm>
            <a:off x="7176061" y="2480210"/>
            <a:ext cx="36588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attributable risk </a:t>
            </a:r>
          </a:p>
          <a:p>
            <a:pPr lvl="0" algn="ctr" defTabSz="4572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ACEs-attributable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ranges from 14% to 80%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9055" y="6147339"/>
            <a:ext cx="6182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from: ACE and Population Health in Washington; Anda &amp; Brown; 2009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56" y="1469432"/>
            <a:ext cx="4787711" cy="48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	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7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8467" y="-35853"/>
            <a:ext cx="12197292" cy="659653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B6D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32876"/>
            <a:ext cx="12188825" cy="325124"/>
          </a:xfrm>
          <a:prstGeom prst="rect">
            <a:avLst/>
          </a:prstGeom>
          <a:solidFill>
            <a:srgbClr val="3AB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257915" y="286724"/>
            <a:ext cx="3028950" cy="62103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 experiences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experiences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peer/school experience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experience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6574" y="1885951"/>
            <a:ext cx="3050625" cy="3048420"/>
            <a:chOff x="2965274" y="2392664"/>
            <a:chExt cx="1574993" cy="1578221"/>
          </a:xfrm>
        </p:grpSpPr>
        <p:sp>
          <p:nvSpPr>
            <p:cNvPr id="6" name="Oval 5"/>
            <p:cNvSpPr/>
            <p:nvPr/>
          </p:nvSpPr>
          <p:spPr>
            <a:xfrm>
              <a:off x="2965274" y="2392664"/>
              <a:ext cx="1574993" cy="1578221"/>
            </a:xfrm>
            <a:prstGeom prst="ellipse">
              <a:avLst/>
            </a:prstGeom>
            <a:solidFill>
              <a:srgbClr val="A8632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shade val="50000"/>
                <a:hueOff val="-271585"/>
                <a:satOff val="18106"/>
                <a:lumOff val="236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148113" y="2514901"/>
              <a:ext cx="1209314" cy="124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Mental, Physical, Relational, and/or Productivity Problems</a:t>
              </a:r>
            </a:p>
          </p:txBody>
        </p:sp>
      </p:grpSp>
      <p:sp>
        <p:nvSpPr>
          <p:cNvPr id="8" name="Right Brace 7"/>
          <p:cNvSpPr/>
          <p:nvPr/>
        </p:nvSpPr>
        <p:spPr>
          <a:xfrm>
            <a:off x="4463938" y="286724"/>
            <a:ext cx="504825" cy="58283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77199" y="3276600"/>
            <a:ext cx="334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4"/>
          <p:cNvSpPr/>
          <p:nvPr/>
        </p:nvSpPr>
        <p:spPr>
          <a:xfrm>
            <a:off x="8522434" y="2077437"/>
            <a:ext cx="2342336" cy="2398324"/>
          </a:xfrm>
          <a:prstGeom prst="rect">
            <a:avLst/>
          </a:prstGeom>
          <a:solidFill>
            <a:srgbClr val="A5002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Transmission Risk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to 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	</a:t>
            </a:r>
            <a:r>
              <a:rPr lang="en-US" sz="1100" kern="1100" spc="100" dirty="0" smtClean="0">
                <a:solidFill>
                  <a:srgbClr val="23466B"/>
                </a:solidFill>
                <a:latin typeface="Arial"/>
                <a:cs typeface="Arial"/>
              </a:rPr>
              <a:t>7</a:t>
            </a:r>
          </a:p>
        </p:txBody>
      </p:sp>
      <p:pic>
        <p:nvPicPr>
          <p:cNvPr id="13" name="Picture 12" descr="Prevention_Solutions_symbol_cymk_300p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3" y="180274"/>
            <a:ext cx="641943" cy="6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6" y="227469"/>
            <a:ext cx="1057326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What Do </a:t>
            </a:r>
            <a:r>
              <a:rPr lang="en-US" cap="none" dirty="0"/>
              <a:t>We Know About Traumatic Events vs. Traumatic Stress?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3058" y="5873759"/>
            <a:ext cx="7926996" cy="5663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brain may heal itself more or less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based on a number of factors…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9621" y="2899354"/>
            <a:ext cx="2016252" cy="2057400"/>
          </a:xfrm>
          <a:prstGeom prst="ellipse">
            <a:avLst/>
          </a:prstGeom>
          <a:solidFill>
            <a:srgbClr val="2387A6"/>
          </a:solidFill>
          <a:ln>
            <a:solidFill>
              <a:srgbClr val="1C2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algn="ctr"/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3629534" y="3612444"/>
            <a:ext cx="1134572" cy="716082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7333975" y="3550942"/>
            <a:ext cx="1134572" cy="716082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26721" y="1813053"/>
            <a:ext cx="3138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or less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risk/resiliency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individual</a:t>
            </a:r>
          </a:p>
        </p:txBody>
      </p:sp>
      <p:sp>
        <p:nvSpPr>
          <p:cNvPr id="9" name="Up Arrow 8"/>
          <p:cNvSpPr/>
          <p:nvPr/>
        </p:nvSpPr>
        <p:spPr>
          <a:xfrm>
            <a:off x="5005568" y="3079899"/>
            <a:ext cx="1090462" cy="1658168"/>
          </a:xfrm>
          <a:prstGeom prst="upArrow">
            <a:avLst/>
          </a:prstGeom>
          <a:solidFill>
            <a:srgbClr val="2387A6"/>
          </a:solidFill>
          <a:ln>
            <a:solidFill>
              <a:srgbClr val="1C2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5908184" y="3191685"/>
            <a:ext cx="1090462" cy="1658168"/>
          </a:xfrm>
          <a:prstGeom prst="upArrow">
            <a:avLst/>
          </a:prstGeom>
          <a:solidFill>
            <a:srgbClr val="2387A6"/>
          </a:solidFill>
          <a:ln>
            <a:solidFill>
              <a:srgbClr val="1C2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1" y="2441581"/>
            <a:ext cx="2804226" cy="2804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75087" y="2210749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in the brain 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851822" y="783840"/>
            <a:ext cx="494453" cy="9694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to 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8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1798"/>
            <a:ext cx="12188825" cy="6518787"/>
          </a:xfrm>
          <a:prstGeom prst="rect">
            <a:avLst/>
          </a:prstGeom>
          <a:solidFill>
            <a:srgbClr val="2346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914" y="6560678"/>
            <a:ext cx="108590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574338" algn="l"/>
              </a:tabLst>
            </a:pPr>
            <a:r>
              <a:rPr lang="en-US" sz="1100" kern="1100" spc="100" dirty="0" smtClean="0">
                <a:solidFill>
                  <a:schemeClr val="bg1"/>
                </a:solidFill>
                <a:latin typeface="Arial"/>
                <a:cs typeface="Arial"/>
              </a:rPr>
              <a:t>PREVENTION SOLUTIONS</a:t>
            </a:r>
            <a:r>
              <a:rPr lang="en-US" sz="1100" kern="1100" spc="100" baseline="6000" dirty="0" smtClean="0">
                <a:solidFill>
                  <a:srgbClr val="F2F2F2"/>
                </a:solidFill>
                <a:latin typeface="Arial"/>
                <a:cs typeface="Arial"/>
              </a:rPr>
              <a:t>@</a:t>
            </a:r>
            <a:r>
              <a:rPr lang="en-US" sz="1100" kern="1100" spc="100" dirty="0" smtClean="0">
                <a:solidFill>
                  <a:srgbClr val="F2F2F2"/>
                </a:solidFill>
                <a:latin typeface="Arial"/>
                <a:cs typeface="Arial"/>
              </a:rPr>
              <a:t>EDC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Using a Trauma-Informed Lens to </a:t>
            </a:r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Inform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Substance Misuse Prevention </a:t>
            </a:r>
            <a:r>
              <a:rPr lang="en-US" sz="1100" dirty="0">
                <a:solidFill>
                  <a:srgbClr val="B2B3B2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B2B3B2"/>
                </a:solidFill>
                <a:latin typeface="Arial"/>
                <a:cs typeface="Arial"/>
              </a:rPr>
              <a:t>                                                                                           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</a:t>
            </a:r>
            <a:endParaRPr lang="en-US" sz="1100" kern="1100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79" y="3661558"/>
            <a:ext cx="4264349" cy="2798479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12648" y="423490"/>
            <a:ext cx="109728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4400" kern="1200" cap="all" dirty="0">
                <a:solidFill>
                  <a:srgbClr val="23466B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So What?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8914" y="1473105"/>
            <a:ext cx="11019479" cy="41354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Prevention practitioners are in a position to:</a:t>
            </a:r>
          </a:p>
          <a:p>
            <a:pPr>
              <a:spcBef>
                <a:spcPts val="0"/>
              </a:spcBef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4675" indent="-341313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Interrupt the intergenerational transmission of toxic stress </a:t>
            </a:r>
          </a:p>
          <a:p>
            <a:pPr marL="574675" indent="-341313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Mitigate the effects of childhood trauma</a:t>
            </a:r>
          </a:p>
          <a:p>
            <a:pPr marL="574675" indent="-341313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Provide trauma-informed prevention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6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1305</Words>
  <Application>Microsoft Office PowerPoint</Application>
  <PresentationFormat>Custom</PresentationFormat>
  <Paragraphs>234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Soleil Regular</vt:lpstr>
      <vt:lpstr>Office Theme</vt:lpstr>
      <vt:lpstr>PowerPoint Presentation</vt:lpstr>
      <vt:lpstr>Getting Started: Add a footer</vt:lpstr>
      <vt:lpstr>Exploring the Evidence </vt:lpstr>
      <vt:lpstr>PowerPoint Presentation</vt:lpstr>
      <vt:lpstr>PowerPoint Presentation</vt:lpstr>
      <vt:lpstr>ACEs and Related Problems</vt:lpstr>
      <vt:lpstr>PowerPoint Presentation</vt:lpstr>
      <vt:lpstr>What Do We Know About Traumatic Events vs. Traumatic Stress?</vt:lpstr>
      <vt:lpstr>PowerPoint Presentation</vt:lpstr>
      <vt:lpstr>Making Connections</vt:lpstr>
      <vt:lpstr>Determining the Burden of Trauma and Toxic Stress in Your Community</vt:lpstr>
      <vt:lpstr>PowerPoint Presentation</vt:lpstr>
      <vt:lpstr>Considerations for Collaboration</vt:lpstr>
      <vt:lpstr>Potential Collaborators</vt:lpstr>
      <vt:lpstr>Opportunities for Collaboration</vt:lpstr>
      <vt:lpstr>PowerPoint Presentation</vt:lpstr>
      <vt:lpstr>What Does this mean for Prevention Practice?</vt:lpstr>
      <vt:lpstr>Trauma-Informed Approaches</vt:lpstr>
      <vt:lpstr>How Language Creates Change</vt:lpstr>
      <vt:lpstr>PowerPoint Presentation</vt:lpstr>
      <vt:lpstr>Trauma-Informed Adaptations for Prevention Practice</vt:lpstr>
      <vt:lpstr>Putting It Into Practice</vt:lpstr>
      <vt:lpstr>Let’s Recap</vt:lpstr>
      <vt:lpstr>PowerPoint Presentation</vt:lpstr>
      <vt:lpstr>Resources</vt:lpstr>
      <vt:lpstr>Resources for Native Communities</vt:lpstr>
      <vt:lpstr>Resources</vt:lpstr>
      <vt:lpstr>PowerPoint Presentation</vt:lpstr>
      <vt:lpstr>References</vt:lpstr>
    </vt:vector>
  </TitlesOfParts>
  <Manager/>
  <Company>2Creative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Michele Anne Shortley</dc:creator>
  <cp:keywords/>
  <dc:description/>
  <cp:lastModifiedBy>Adler, Melanie</cp:lastModifiedBy>
  <cp:revision>111</cp:revision>
  <cp:lastPrinted>2018-08-06T22:12:49Z</cp:lastPrinted>
  <dcterms:created xsi:type="dcterms:W3CDTF">2018-07-26T12:26:09Z</dcterms:created>
  <dcterms:modified xsi:type="dcterms:W3CDTF">2018-08-24T19:21:22Z</dcterms:modified>
  <cp:category/>
</cp:coreProperties>
</file>